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5"/>
  </p:notesMasterIdLst>
  <p:sldIdLst>
    <p:sldId id="258" r:id="rId2"/>
    <p:sldId id="288" r:id="rId3"/>
    <p:sldId id="261" r:id="rId4"/>
    <p:sldId id="269" r:id="rId5"/>
    <p:sldId id="262" r:id="rId6"/>
    <p:sldId id="272" r:id="rId7"/>
    <p:sldId id="257" r:id="rId8"/>
    <p:sldId id="270" r:id="rId9"/>
    <p:sldId id="274" r:id="rId10"/>
    <p:sldId id="268" r:id="rId11"/>
    <p:sldId id="292" r:id="rId12"/>
    <p:sldId id="291" r:id="rId13"/>
    <p:sldId id="264" r:id="rId14"/>
    <p:sldId id="293" r:id="rId15"/>
    <p:sldId id="294" r:id="rId16"/>
    <p:sldId id="290" r:id="rId17"/>
    <p:sldId id="275" r:id="rId18"/>
    <p:sldId id="295" r:id="rId19"/>
    <p:sldId id="297" r:id="rId20"/>
    <p:sldId id="326" r:id="rId21"/>
    <p:sldId id="327" r:id="rId22"/>
    <p:sldId id="328" r:id="rId23"/>
    <p:sldId id="323" r:id="rId24"/>
    <p:sldId id="324" r:id="rId25"/>
    <p:sldId id="296" r:id="rId26"/>
    <p:sldId id="259" r:id="rId27"/>
    <p:sldId id="286" r:id="rId28"/>
    <p:sldId id="298" r:id="rId29"/>
    <p:sldId id="265" r:id="rId30"/>
    <p:sldId id="287" r:id="rId31"/>
    <p:sldId id="299" r:id="rId32"/>
    <p:sldId id="300" r:id="rId33"/>
    <p:sldId id="301" r:id="rId34"/>
    <p:sldId id="302" r:id="rId35"/>
    <p:sldId id="320" r:id="rId36"/>
    <p:sldId id="276" r:id="rId37"/>
    <p:sldId id="266" r:id="rId38"/>
    <p:sldId id="304" r:id="rId39"/>
    <p:sldId id="303" r:id="rId40"/>
    <p:sldId id="305" r:id="rId41"/>
    <p:sldId id="307" r:id="rId42"/>
    <p:sldId id="308" r:id="rId43"/>
    <p:sldId id="306" r:id="rId44"/>
    <p:sldId id="329" r:id="rId45"/>
    <p:sldId id="267" r:id="rId46"/>
    <p:sldId id="277" r:id="rId47"/>
    <p:sldId id="332" r:id="rId48"/>
    <p:sldId id="333" r:id="rId49"/>
    <p:sldId id="334" r:id="rId50"/>
    <p:sldId id="309" r:id="rId51"/>
    <p:sldId id="319" r:id="rId52"/>
    <p:sldId id="311" r:id="rId53"/>
    <p:sldId id="310" r:id="rId54"/>
    <p:sldId id="317" r:id="rId55"/>
    <p:sldId id="318" r:id="rId56"/>
    <p:sldId id="315" r:id="rId57"/>
    <p:sldId id="312" r:id="rId58"/>
    <p:sldId id="314" r:id="rId59"/>
    <p:sldId id="313" r:id="rId60"/>
    <p:sldId id="316" r:id="rId61"/>
    <p:sldId id="330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31" r:id="rId71"/>
    <p:sldId id="349" r:id="rId72"/>
    <p:sldId id="350" r:id="rId73"/>
    <p:sldId id="362" r:id="rId74"/>
    <p:sldId id="351" r:id="rId75"/>
    <p:sldId id="352" r:id="rId76"/>
    <p:sldId id="353" r:id="rId77"/>
    <p:sldId id="363" r:id="rId78"/>
    <p:sldId id="364" r:id="rId79"/>
    <p:sldId id="278" r:id="rId80"/>
    <p:sldId id="354" r:id="rId81"/>
    <p:sldId id="355" r:id="rId82"/>
    <p:sldId id="356" r:id="rId83"/>
    <p:sldId id="357" r:id="rId84"/>
    <p:sldId id="371" r:id="rId85"/>
    <p:sldId id="358" r:id="rId86"/>
    <p:sldId id="359" r:id="rId87"/>
    <p:sldId id="360" r:id="rId88"/>
    <p:sldId id="361" r:id="rId89"/>
    <p:sldId id="281" r:id="rId90"/>
    <p:sldId id="344" r:id="rId91"/>
    <p:sldId id="345" r:id="rId92"/>
    <p:sldId id="347" r:id="rId93"/>
    <p:sldId id="346" r:id="rId94"/>
    <p:sldId id="348" r:id="rId95"/>
    <p:sldId id="282" r:id="rId96"/>
    <p:sldId id="283" r:id="rId97"/>
    <p:sldId id="285" r:id="rId98"/>
    <p:sldId id="365" r:id="rId99"/>
    <p:sldId id="366" r:id="rId100"/>
    <p:sldId id="369" r:id="rId101"/>
    <p:sldId id="367" r:id="rId102"/>
    <p:sldId id="372" r:id="rId103"/>
    <p:sldId id="370" r:id="rId104"/>
  </p:sldIdLst>
  <p:sldSz cx="12192000" cy="6858000"/>
  <p:notesSz cx="6858000" cy="9144000"/>
  <p:embeddedFontLst>
    <p:embeddedFont>
      <p:font typeface="고도 B" panose="02000503000000020004" pitchFamily="2" charset="-127"/>
      <p:regular r:id="rId106"/>
    </p:embeddedFont>
    <p:embeddedFont>
      <p:font typeface="고도 M" panose="02000503000000020004" pitchFamily="2" charset="-127"/>
      <p:regular r:id="rId107"/>
    </p:embeddedFont>
    <p:embeddedFont>
      <p:font typeface="나눔손글씨 펜" panose="03040600000000000000" pitchFamily="66" charset="-127"/>
      <p:regular r:id="rId108"/>
    </p:embeddedFont>
    <p:embeddedFont>
      <p:font typeface="맑은 고딕" panose="020B0503020000020004" pitchFamily="50" charset="-127"/>
      <p:regular r:id="rId109"/>
      <p:bold r:id="rId1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172"/>
    <a:srgbClr val="333451"/>
    <a:srgbClr val="009900"/>
    <a:srgbClr val="33CC33"/>
    <a:srgbClr val="FFD700"/>
    <a:srgbClr val="FF7C80"/>
    <a:srgbClr val="DDDDDD"/>
    <a:srgbClr val="99CCFF"/>
    <a:srgbClr val="F8F8F8"/>
    <a:srgbClr val="102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35323-BAEC-4FA4-9C2B-AE3D84095A54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5674F-6026-493D-938E-8C7670E93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12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내 소개 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몇 년도 졸업생</a:t>
            </a:r>
            <a:r>
              <a:rPr lang="en-US" altLang="ko-KR" dirty="0"/>
              <a:t>, </a:t>
            </a:r>
            <a:r>
              <a:rPr lang="ko-KR" altLang="en-US" dirty="0"/>
              <a:t>전공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E20CD-5061-409B-BFFC-60C9ADE0FC7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40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엑사</a:t>
            </a:r>
            <a:r>
              <a:rPr lang="ko-KR" altLang="en-US" dirty="0"/>
              <a:t> </a:t>
            </a:r>
            <a:r>
              <a:rPr lang="en-US" altLang="ko-KR" dirty="0"/>
              <a:t>= HD </a:t>
            </a:r>
            <a:r>
              <a:rPr lang="ko-KR" altLang="en-US" dirty="0"/>
              <a:t>고화질 비디오 </a:t>
            </a:r>
            <a:r>
              <a:rPr lang="en-US" altLang="ko-KR" dirty="0"/>
              <a:t>3</a:t>
            </a:r>
            <a:r>
              <a:rPr lang="ko-KR" altLang="en-US" dirty="0"/>
              <a:t>만 </a:t>
            </a:r>
            <a:r>
              <a:rPr lang="en-US" altLang="ko-KR" dirty="0"/>
              <a:t>6000</a:t>
            </a:r>
            <a:r>
              <a:rPr lang="ko-KR" altLang="en-US" dirty="0"/>
              <a:t>년 저장할 용량 </a:t>
            </a:r>
            <a:r>
              <a:rPr lang="en-US" altLang="ko-KR" dirty="0"/>
              <a:t>/ </a:t>
            </a:r>
            <a:r>
              <a:rPr lang="ko-KR" altLang="en-US" dirty="0"/>
              <a:t>혹은 </a:t>
            </a:r>
            <a:r>
              <a:rPr lang="ko-KR" altLang="en-US" dirty="0" err="1"/>
              <a:t>넷플릭스</a:t>
            </a:r>
            <a:r>
              <a:rPr lang="ko-KR" altLang="en-US" dirty="0"/>
              <a:t> 전체 영상 </a:t>
            </a:r>
            <a:r>
              <a:rPr lang="en-US" altLang="ko-KR" dirty="0"/>
              <a:t>3,000</a:t>
            </a:r>
            <a:r>
              <a:rPr lang="ko-KR" altLang="en-US" dirty="0"/>
              <a:t>회 이상 스트리밍해야 하는 수준 </a:t>
            </a:r>
            <a:r>
              <a:rPr lang="en-US" altLang="ko-KR" dirty="0"/>
              <a:t>=&gt; </a:t>
            </a:r>
            <a:r>
              <a:rPr lang="ko-KR" altLang="en-US" dirty="0" err="1"/>
              <a:t>제타는</a:t>
            </a:r>
            <a:r>
              <a:rPr lang="ko-KR" altLang="en-US" dirty="0"/>
              <a:t> </a:t>
            </a:r>
            <a:r>
              <a:rPr lang="en-US" altLang="ko-KR" dirty="0"/>
              <a:t>1,000</a:t>
            </a:r>
            <a:r>
              <a:rPr lang="ko-KR" altLang="en-US" dirty="0"/>
              <a:t>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5674F-6026-493D-938E-8C7670E932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870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이세돌</a:t>
            </a:r>
            <a:r>
              <a:rPr lang="ko-KR" altLang="en-US" dirty="0"/>
              <a:t> 짤 하나 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5674F-6026-493D-938E-8C7670E932C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4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컴퓨터랑</a:t>
            </a:r>
            <a:r>
              <a:rPr lang="ko-KR" altLang="en-US" dirty="0"/>
              <a:t> </a:t>
            </a:r>
            <a:r>
              <a:rPr lang="ko-KR" altLang="en-US" dirty="0" err="1"/>
              <a:t>체스하는</a:t>
            </a:r>
            <a:r>
              <a:rPr lang="ko-KR" altLang="en-US" dirty="0"/>
              <a:t> 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5674F-6026-493D-938E-8C7670E932C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0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</a:t>
            </a:r>
            <a:r>
              <a:rPr lang="ko-KR" altLang="en-US" dirty="0"/>
              <a:t>세기에서 </a:t>
            </a:r>
            <a:r>
              <a:rPr lang="en-US" altLang="ko-KR" dirty="0"/>
              <a:t>21</a:t>
            </a:r>
            <a:r>
              <a:rPr lang="ko-KR" altLang="en-US" dirty="0"/>
              <a:t>세기로 넘어오면서 </a:t>
            </a:r>
            <a:r>
              <a:rPr lang="ko-KR" altLang="en-US" dirty="0" err="1"/>
              <a:t>웹등장</a:t>
            </a:r>
            <a:r>
              <a:rPr lang="en-US" altLang="ko-KR" dirty="0"/>
              <a:t>, </a:t>
            </a:r>
            <a:r>
              <a:rPr lang="ko-KR" altLang="en-US" dirty="0"/>
              <a:t>하드웨어 용량 증가</a:t>
            </a:r>
            <a:r>
              <a:rPr lang="en-US" altLang="ko-KR" dirty="0"/>
              <a:t>, </a:t>
            </a:r>
            <a:r>
              <a:rPr lang="ko-KR" altLang="en-US" dirty="0"/>
              <a:t>매체 증가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 확산 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5674F-6026-493D-938E-8C7670E932C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7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시냅스 </a:t>
            </a:r>
            <a:r>
              <a:rPr lang="en-US" altLang="ko-KR" dirty="0"/>
              <a:t>&amp; </a:t>
            </a:r>
            <a:r>
              <a:rPr lang="ko-KR" altLang="en-US" dirty="0" err="1"/>
              <a:t>딥뉴럴넷</a:t>
            </a:r>
            <a:r>
              <a:rPr lang="ko-KR" altLang="en-US" dirty="0"/>
              <a:t> 사진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5674F-6026-493D-938E-8C7670E932C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8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1B3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B2048-B5C3-42D6-896F-FC83C3324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0CBBBF-F99E-41D0-BFDC-979B9B121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2516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1F6ED-A532-431D-A79D-A5957997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E95E46-0E25-4572-AA93-4E0E35D923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77FF62-52E6-4B1C-9AD9-456D7F7C1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A0FF44-0278-46F6-A86D-E6060FDD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0ADD1-F738-4E56-B3B7-5B8BAB5B965C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B38D5A-ECCF-42DF-844E-CDF014A27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EC0B90-47BC-4192-A63B-095FFDDF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63B0-5C39-4E9A-B3B9-F640A75E1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9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E7982-C572-41A4-9B58-13556FF9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9447AC-74E4-4EC4-ABE5-65491EB97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0BA06-9698-4ABF-8EC1-A795A94FA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0ADD1-F738-4E56-B3B7-5B8BAB5B965C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72912-27A8-4BD7-BCA1-FC1C1FB1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6CBEF-141C-4C72-B69E-FD6BC41C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63B0-5C39-4E9A-B3B9-F640A75E1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71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39A194-C474-4AB2-AD55-3C95D5E70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3DE67D-0532-4D3F-B99A-8A9DAF26C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09CB73-FCC2-46BA-B4A2-BBBC7100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0ADD1-F738-4E56-B3B7-5B8BAB5B965C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6197D-6D47-4C3E-915A-5910E704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3FC59-EAE9-4A4E-907B-260553C6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63B0-5C39-4E9A-B3B9-F640A75E1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94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78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rgbClr val="1B3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83738-635F-43B4-B0A3-6CA8FCA5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3506"/>
            <a:ext cx="10515600" cy="2030988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rgbClr val="FFD700"/>
                </a:solidFill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49426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5D330C0-3704-49FD-B24F-DAA55BF8BB72}"/>
              </a:ext>
            </a:extLst>
          </p:cNvPr>
          <p:cNvSpPr/>
          <p:nvPr userDrawn="1"/>
        </p:nvSpPr>
        <p:spPr>
          <a:xfrm>
            <a:off x="0" y="1"/>
            <a:ext cx="12192000" cy="1039090"/>
          </a:xfrm>
          <a:prstGeom prst="rect">
            <a:avLst/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F3D3B6-22A7-4706-BBBE-456E81BC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86" y="48491"/>
            <a:ext cx="11398827" cy="94210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3046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334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81CE0-A415-4084-B931-D78ABCBB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A55B1-3ED1-4B9C-98E5-76A0DF811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ADD946-705D-437A-9182-F42036762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0641E2-08F1-4E9B-A5B4-7B66FEC9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0ADD1-F738-4E56-B3B7-5B8BAB5B965C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D8E4E7-7B75-4DAF-A441-905EA7F0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7D552-6889-430B-B50B-16E06845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63B0-5C39-4E9A-B3B9-F640A75E1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2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905D8-25D1-4EDF-A094-694A4D6F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3E9B28-F52E-41F8-9C56-1A26FB6D1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8BADD0-8EA6-4D23-81E6-5E38979A6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8EAE46-CE09-4F0F-89B7-27A27AE23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833596-595E-4299-8E62-8B0A1B178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D588C3-F487-4E23-90B9-CA19759F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0ADD1-F738-4E56-B3B7-5B8BAB5B965C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EE8B40-6796-4165-8007-D59DC9C5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A8D715-3076-494F-82D0-6E3E8F72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63B0-5C39-4E9A-B3B9-F640A75E1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84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B5812-C140-4319-ADBE-D3D86BF1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9323F5-05EE-4A99-BEC0-8442C6CF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0ADD1-F738-4E56-B3B7-5B8BAB5B965C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2F64B3-14AB-4EDA-95EE-6F2C7956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F5683E-B5F6-4637-9623-C8EFBC7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63B0-5C39-4E9A-B3B9-F640A75E1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5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6582A0-A5AD-4DE1-BF3D-970B9081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0ADD1-F738-4E56-B3B7-5B8BAB5B965C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04CF52-9BB8-4B71-A4A0-BDF9648B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3B9567-BBCF-4D3B-863D-0560BFE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63B0-5C39-4E9A-B3B9-F640A75E1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8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98A2B-E53A-4A21-A5E9-C6841589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8F66E3-1F45-4AAB-9229-DDE0FCB19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D1A32A-92C2-4003-8117-CF4E1CCE1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EF9A9-EA70-48B2-BFD3-597E5B13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0ADD1-F738-4E56-B3B7-5B8BAB5B965C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E076BA-20EE-43A2-8F79-850614C2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CBD15C-3B19-46C6-A8BC-655B02FE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63B0-5C39-4E9A-B3B9-F640A75E1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BD2952-3219-47E7-A05E-9C5EC9DC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961A4-8C7A-472C-AC76-57B797CA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16154-1CA5-466F-8D86-D9C5618CD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0ADD1-F738-4E56-B3B7-5B8BAB5B965C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4DD42-97CF-434E-A70E-0C71C78B9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14C89-1AE6-4C5A-A4FB-2C5D9410C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B63B0-5C39-4E9A-B3B9-F640A75E1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3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m6sWsd_tkAs?feature=oembed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090668-FABE-4920-9608-B5146FE20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1437"/>
            <a:ext cx="9144000" cy="1578526"/>
          </a:xfrm>
        </p:spPr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</a:rPr>
              <a:t>빅 데이터 첫 걸음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8D882A4E-57FB-431E-AB42-AB91B7968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0660"/>
            <a:ext cx="9144000" cy="667139"/>
          </a:xfrm>
        </p:spPr>
        <p:txBody>
          <a:bodyPr/>
          <a:lstStyle/>
          <a:p>
            <a:r>
              <a:rPr lang="ko-KR" altLang="en-US" spc="600" dirty="0"/>
              <a:t>발 표 자   장    예    훈</a:t>
            </a:r>
            <a:endParaRPr lang="en-US" altLang="ko-KR" spc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23656-2BCD-469F-9154-3F120EF6FBC9}"/>
              </a:ext>
            </a:extLst>
          </p:cNvPr>
          <p:cNvSpPr txBox="1"/>
          <p:nvPr/>
        </p:nvSpPr>
        <p:spPr>
          <a:xfrm>
            <a:off x="3284376" y="1562105"/>
            <a:ext cx="5645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b="1" dirty="0">
                <a:solidFill>
                  <a:srgbClr val="1B317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About Big Data &amp; Data</a:t>
            </a:r>
            <a:r>
              <a:rPr lang="ko-KR" altLang="en-US" b="1" dirty="0">
                <a:solidFill>
                  <a:srgbClr val="1B317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b="1" dirty="0">
                <a:solidFill>
                  <a:srgbClr val="1B317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Science</a:t>
            </a:r>
            <a:endParaRPr lang="ko-KR" altLang="en-US" b="1" dirty="0">
              <a:solidFill>
                <a:srgbClr val="1B3172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804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30EBF40-26D3-4F03-8468-393F137C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 데이터</a:t>
            </a:r>
            <a:r>
              <a:rPr lang="en-US" altLang="ko-KR" dirty="0"/>
              <a:t>? </a:t>
            </a:r>
            <a:r>
              <a:rPr lang="ko-KR" altLang="en-US" dirty="0"/>
              <a:t>인공 지능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A838AD98-7FE3-4717-A35C-A128B5A08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3" b="26942"/>
          <a:stretch/>
        </p:blipFill>
        <p:spPr>
          <a:xfrm>
            <a:off x="619515" y="1368063"/>
            <a:ext cx="4150441" cy="2812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FFD99387-D975-4898-9B8F-406D1D25E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06" b="26668"/>
          <a:stretch/>
        </p:blipFill>
        <p:spPr>
          <a:xfrm>
            <a:off x="2483513" y="2287638"/>
            <a:ext cx="4495629" cy="2812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06DDE290-178C-4E57-BD3E-96B7EA33C3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19"/>
          <a:stretch/>
        </p:blipFill>
        <p:spPr>
          <a:xfrm>
            <a:off x="4971881" y="1368063"/>
            <a:ext cx="4703364" cy="2812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69570735-170B-4F6D-B418-6D9460C60A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99" b="26668"/>
          <a:stretch/>
        </p:blipFill>
        <p:spPr>
          <a:xfrm>
            <a:off x="7181067" y="2287638"/>
            <a:ext cx="4391418" cy="2812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A0AF9B-74F0-4E60-BB52-FC41FFEC9710}"/>
              </a:ext>
            </a:extLst>
          </p:cNvPr>
          <p:cNvCxnSpPr>
            <a:cxnSpLocks/>
          </p:cNvCxnSpPr>
          <p:nvPr/>
        </p:nvCxnSpPr>
        <p:spPr>
          <a:xfrm>
            <a:off x="1679511" y="2127379"/>
            <a:ext cx="65314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FB90DE7-097B-4C11-9342-FD92089471F6}"/>
              </a:ext>
            </a:extLst>
          </p:cNvPr>
          <p:cNvCxnSpPr>
            <a:cxnSpLocks/>
          </p:cNvCxnSpPr>
          <p:nvPr/>
        </p:nvCxnSpPr>
        <p:spPr>
          <a:xfrm>
            <a:off x="6073415" y="2177142"/>
            <a:ext cx="65314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6605873-6804-481E-A24A-CA6AEEB52DE2}"/>
              </a:ext>
            </a:extLst>
          </p:cNvPr>
          <p:cNvCxnSpPr>
            <a:cxnSpLocks/>
          </p:cNvCxnSpPr>
          <p:nvPr/>
        </p:nvCxnSpPr>
        <p:spPr>
          <a:xfrm>
            <a:off x="3567931" y="3089296"/>
            <a:ext cx="65314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7055E63-90AA-48AE-97EC-6B44A89C1881}"/>
              </a:ext>
            </a:extLst>
          </p:cNvPr>
          <p:cNvCxnSpPr>
            <a:cxnSpLocks/>
          </p:cNvCxnSpPr>
          <p:nvPr/>
        </p:nvCxnSpPr>
        <p:spPr>
          <a:xfrm>
            <a:off x="8298026" y="3055083"/>
            <a:ext cx="65314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095145-F793-4F6D-A5ED-B7676A656331}"/>
              </a:ext>
            </a:extLst>
          </p:cNvPr>
          <p:cNvSpPr txBox="1"/>
          <p:nvPr/>
        </p:nvSpPr>
        <p:spPr>
          <a:xfrm>
            <a:off x="4788591" y="5665314"/>
            <a:ext cx="2614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고도 M" panose="02000503000000020004" pitchFamily="2" charset="-127"/>
                <a:ea typeface="고도 M" panose="02000503000000020004" pitchFamily="2" charset="-127"/>
              </a:rPr>
              <a:t>약 </a:t>
            </a:r>
            <a:r>
              <a:rPr lang="en-US" altLang="ko-KR" sz="4000" dirty="0">
                <a:latin typeface="고도 M" panose="02000503000000020004" pitchFamily="2" charset="-127"/>
                <a:ea typeface="고도 M" panose="02000503000000020004" pitchFamily="2" charset="-127"/>
              </a:rPr>
              <a:t>115</a:t>
            </a:r>
            <a:r>
              <a:rPr lang="ko-KR" altLang="en-US" sz="4000" dirty="0">
                <a:latin typeface="고도 M" panose="02000503000000020004" pitchFamily="2" charset="-127"/>
                <a:ea typeface="고도 M" panose="02000503000000020004" pitchFamily="2" charset="-127"/>
              </a:rPr>
              <a:t>억 개</a:t>
            </a:r>
          </a:p>
        </p:txBody>
      </p:sp>
    </p:spTree>
    <p:extLst>
      <p:ext uri="{BB962C8B-B14F-4D97-AF65-F5344CB8AC3E}">
        <p14:creationId xmlns:p14="http://schemas.microsoft.com/office/powerpoint/2010/main" val="6404279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AD1F8-A988-485B-9040-1A574062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지식</a:t>
            </a:r>
            <a:r>
              <a:rPr lang="en-US" altLang="ko-KR" dirty="0"/>
              <a:t>…?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680FE9-BA88-459D-A410-0B6CB259E9BC}"/>
              </a:ext>
            </a:extLst>
          </p:cNvPr>
          <p:cNvGrpSpPr/>
          <p:nvPr/>
        </p:nvGrpSpPr>
        <p:grpSpPr>
          <a:xfrm>
            <a:off x="348237" y="1976575"/>
            <a:ext cx="11495525" cy="4042198"/>
            <a:chOff x="299888" y="1967339"/>
            <a:chExt cx="11495525" cy="40421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434EE0-5D17-40DE-ADE5-7D34C4D249C1}"/>
                </a:ext>
              </a:extLst>
            </p:cNvPr>
            <p:cNvSpPr txBox="1"/>
            <p:nvPr/>
          </p:nvSpPr>
          <p:spPr>
            <a:xfrm>
              <a:off x="299888" y="2724727"/>
              <a:ext cx="2318330" cy="32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통계학기초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회귀분석론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조사방법론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다변량자료분석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시계열분석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응용확률모델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…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72C559-07B1-49D1-964E-C6E3AE81DCAC}"/>
                </a:ext>
              </a:extLst>
            </p:cNvPr>
            <p:cNvSpPr txBox="1"/>
            <p:nvPr/>
          </p:nvSpPr>
          <p:spPr>
            <a:xfrm>
              <a:off x="3329707" y="2691522"/>
              <a:ext cx="1865752" cy="2361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선형대수학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미∙적분학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기하학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벡터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…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CD2C95-5B48-4C7A-9C5B-CAF9C54C7C47}"/>
                </a:ext>
              </a:extLst>
            </p:cNvPr>
            <p:cNvSpPr txBox="1"/>
            <p:nvPr/>
          </p:nvSpPr>
          <p:spPr>
            <a:xfrm>
              <a:off x="9320070" y="2691524"/>
              <a:ext cx="2475343" cy="32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알고리즘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프로그래밍언어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운영체제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웹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분산시스템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시스템설계및분석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…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01E6F0-C6E4-41C3-A500-33C0565AAA1C}"/>
                </a:ext>
              </a:extLst>
            </p:cNvPr>
            <p:cNvSpPr txBox="1"/>
            <p:nvPr/>
          </p:nvSpPr>
          <p:spPr>
            <a:xfrm>
              <a:off x="299888" y="1967339"/>
              <a:ext cx="23183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고도 M" panose="02000503000000020004" pitchFamily="2" charset="-127"/>
                  <a:ea typeface="고도 M" panose="02000503000000020004" pitchFamily="2" charset="-127"/>
                </a:rPr>
                <a:t>통계학적 지식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2A7042-E1F6-4893-A331-720653379C81}"/>
                </a:ext>
              </a:extLst>
            </p:cNvPr>
            <p:cNvSpPr txBox="1"/>
            <p:nvPr/>
          </p:nvSpPr>
          <p:spPr>
            <a:xfrm>
              <a:off x="3103418" y="1967339"/>
              <a:ext cx="231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고도 M" panose="02000503000000020004" pitchFamily="2" charset="-127"/>
                  <a:ea typeface="고도 M" panose="02000503000000020004" pitchFamily="2" charset="-127"/>
                </a:rPr>
                <a:t>수학적 지식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BA3B89-BDF0-400E-BBEB-6B5F87190DBE}"/>
                </a:ext>
              </a:extLst>
            </p:cNvPr>
            <p:cNvSpPr txBox="1"/>
            <p:nvPr/>
          </p:nvSpPr>
          <p:spPr>
            <a:xfrm>
              <a:off x="9320069" y="1967340"/>
              <a:ext cx="247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고도 M" panose="02000503000000020004" pitchFamily="2" charset="-127"/>
                  <a:ea typeface="고도 M" panose="02000503000000020004" pitchFamily="2" charset="-127"/>
                </a:rPr>
                <a:t>컴퓨터공학적 지식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294657-CC65-4C61-A119-2738BC0AC17B}"/>
                </a:ext>
              </a:extLst>
            </p:cNvPr>
            <p:cNvSpPr txBox="1"/>
            <p:nvPr/>
          </p:nvSpPr>
          <p:spPr>
            <a:xfrm>
              <a:off x="6133238" y="2724727"/>
              <a:ext cx="2475343" cy="2361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데이터분석학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전략기획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고객관계관리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비즈니스지능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FA03EE-A041-45B2-B70B-F28FC44EF150}"/>
                </a:ext>
              </a:extLst>
            </p:cNvPr>
            <p:cNvSpPr txBox="1"/>
            <p:nvPr/>
          </p:nvSpPr>
          <p:spPr>
            <a:xfrm>
              <a:off x="6133238" y="1967340"/>
              <a:ext cx="247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고도 M" panose="02000503000000020004" pitchFamily="2" charset="-127"/>
                  <a:ea typeface="고도 M" panose="02000503000000020004" pitchFamily="2" charset="-127"/>
                </a:rPr>
                <a:t>산업공학적 지식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DCB2B5A-E726-4C69-B7A8-DFBBA9574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54" y="1215205"/>
            <a:ext cx="4940109" cy="4940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D23E1C-8822-4CF2-A09C-2505CD374CF6}"/>
              </a:ext>
            </a:extLst>
          </p:cNvPr>
          <p:cNvSpPr txBox="1"/>
          <p:nvPr/>
        </p:nvSpPr>
        <p:spPr>
          <a:xfrm>
            <a:off x="2064326" y="5855648"/>
            <a:ext cx="8414327" cy="59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 </a:t>
            </a:r>
            <a:r>
              <a:rPr lang="ko-KR" altLang="en-US" sz="2400" dirty="0" err="1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때려쳐</a:t>
            </a:r>
            <a:r>
              <a:rPr lang="en-US" altLang="ko-KR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8797796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84CED-4DBC-492A-A1FA-9C86A47B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경험이 제일 중요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694E-042A-4462-BD84-B42C7E631860}"/>
              </a:ext>
            </a:extLst>
          </p:cNvPr>
          <p:cNvSpPr txBox="1"/>
          <p:nvPr/>
        </p:nvSpPr>
        <p:spPr>
          <a:xfrm>
            <a:off x="1888836" y="4600738"/>
            <a:ext cx="8414327" cy="18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..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가 아니고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차근차근 한 단계씩 </a:t>
            </a:r>
            <a:r>
              <a:rPr lang="ko-KR" altLang="en-US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실행해보며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몸으로 체득하는 것이 가장 중요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!!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2815EC8-A011-4680-9359-8FA501881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28" y="1423046"/>
            <a:ext cx="4971739" cy="30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800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2DB365A-6FBE-422F-88AF-F75C1AEC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/>
              <a:t>Q &amp; A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5453096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2DB365A-6FBE-422F-88AF-F75C1AEC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41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E5A86-5BF6-4F67-A211-F9978D2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 데이터</a:t>
            </a:r>
            <a:r>
              <a:rPr lang="en-US" altLang="ko-KR" dirty="0"/>
              <a:t>? </a:t>
            </a:r>
            <a:r>
              <a:rPr lang="ko-KR" altLang="en-US" dirty="0"/>
              <a:t>인공 지능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FC24F-97A4-4A0D-B84B-64B6915A6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53" y="1780473"/>
            <a:ext cx="6644091" cy="3962072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6D973F41-9D91-4AB1-8FB6-A043F965630C}"/>
              </a:ext>
            </a:extLst>
          </p:cNvPr>
          <p:cNvSpPr/>
          <p:nvPr/>
        </p:nvSpPr>
        <p:spPr>
          <a:xfrm>
            <a:off x="4456545" y="2770909"/>
            <a:ext cx="720436" cy="277092"/>
          </a:xfrm>
          <a:prstGeom prst="frame">
            <a:avLst>
              <a:gd name="adj1" fmla="val 132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01235F7-2BF3-4300-85BB-20E5588893E1}"/>
              </a:ext>
            </a:extLst>
          </p:cNvPr>
          <p:cNvSpPr/>
          <p:nvPr/>
        </p:nvSpPr>
        <p:spPr>
          <a:xfrm>
            <a:off x="5735780" y="3188852"/>
            <a:ext cx="720436" cy="277092"/>
          </a:xfrm>
          <a:prstGeom prst="frame">
            <a:avLst>
              <a:gd name="adj1" fmla="val 132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B2826D9-E11A-4D23-AF88-9AE499558DFB}"/>
              </a:ext>
            </a:extLst>
          </p:cNvPr>
          <p:cNvSpPr/>
          <p:nvPr/>
        </p:nvSpPr>
        <p:spPr>
          <a:xfrm>
            <a:off x="7010400" y="3105728"/>
            <a:ext cx="720436" cy="277092"/>
          </a:xfrm>
          <a:prstGeom prst="frame">
            <a:avLst>
              <a:gd name="adj1" fmla="val 132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7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D91D8-BEBE-49A2-B3A9-DBD4F670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 데이터</a:t>
            </a:r>
            <a:r>
              <a:rPr lang="en-US" altLang="ko-KR" dirty="0"/>
              <a:t>? </a:t>
            </a:r>
            <a:r>
              <a:rPr lang="ko-KR" altLang="en-US" dirty="0"/>
              <a:t>인공 지능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9BD98-E62B-4C74-B6BE-035DDB01D4C0}"/>
              </a:ext>
            </a:extLst>
          </p:cNvPr>
          <p:cNvSpPr txBox="1"/>
          <p:nvPr/>
        </p:nvSpPr>
        <p:spPr>
          <a:xfrm>
            <a:off x="3729806" y="1571074"/>
            <a:ext cx="4732386" cy="599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비 전공자들에겐 너무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생소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한 용어들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DE1B8-8BCC-4223-9DBD-6B6A4826CB4D}"/>
              </a:ext>
            </a:extLst>
          </p:cNvPr>
          <p:cNvSpPr txBox="1"/>
          <p:nvPr/>
        </p:nvSpPr>
        <p:spPr>
          <a:xfrm>
            <a:off x="4512874" y="2633880"/>
            <a:ext cx="3166252" cy="59368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용어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개념의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혼돈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시작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A610A-7444-47C0-9988-AA44DCA3FCCC}"/>
              </a:ext>
            </a:extLst>
          </p:cNvPr>
          <p:cNvSpPr txBox="1"/>
          <p:nvPr/>
        </p:nvSpPr>
        <p:spPr>
          <a:xfrm>
            <a:off x="3555079" y="3647116"/>
            <a:ext cx="5081840" cy="599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확실한 인식 없이 막연히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어렵다고 느낌</a:t>
            </a:r>
            <a:endParaRPr lang="en-US" altLang="ko-KR" sz="24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B869E-657E-4498-8A3D-4A122496EBFB}"/>
              </a:ext>
            </a:extLst>
          </p:cNvPr>
          <p:cNvSpPr txBox="1"/>
          <p:nvPr/>
        </p:nvSpPr>
        <p:spPr>
          <a:xfrm>
            <a:off x="4199486" y="4665994"/>
            <a:ext cx="3793026" cy="599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전문지식에 대한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거부감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발생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8CA291-E91B-4A44-BF3A-73F638DCF23A}"/>
              </a:ext>
            </a:extLst>
          </p:cNvPr>
          <p:cNvSpPr txBox="1"/>
          <p:nvPr/>
        </p:nvSpPr>
        <p:spPr>
          <a:xfrm>
            <a:off x="5406547" y="5684872"/>
            <a:ext cx="1378904" cy="599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기피 현상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L 도형 14">
            <a:extLst>
              <a:ext uri="{FF2B5EF4-FFF2-40B4-BE49-F238E27FC236}">
                <a16:creationId xmlns:a16="http://schemas.microsoft.com/office/drawing/2014/main" id="{1C7B50C8-4242-4A5A-8D2C-0447514E4747}"/>
              </a:ext>
            </a:extLst>
          </p:cNvPr>
          <p:cNvSpPr/>
          <p:nvPr/>
        </p:nvSpPr>
        <p:spPr>
          <a:xfrm rot="18900000">
            <a:off x="5869709" y="2085960"/>
            <a:ext cx="452582" cy="452582"/>
          </a:xfrm>
          <a:prstGeom prst="corner">
            <a:avLst>
              <a:gd name="adj1" fmla="val 25000"/>
              <a:gd name="adj2" fmla="val 26316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L 도형 15">
            <a:extLst>
              <a:ext uri="{FF2B5EF4-FFF2-40B4-BE49-F238E27FC236}">
                <a16:creationId xmlns:a16="http://schemas.microsoft.com/office/drawing/2014/main" id="{E0462FD3-970B-4493-B15A-23C54A735003}"/>
              </a:ext>
            </a:extLst>
          </p:cNvPr>
          <p:cNvSpPr/>
          <p:nvPr/>
        </p:nvSpPr>
        <p:spPr>
          <a:xfrm rot="18900000">
            <a:off x="5869709" y="3147160"/>
            <a:ext cx="452582" cy="452582"/>
          </a:xfrm>
          <a:prstGeom prst="corner">
            <a:avLst>
              <a:gd name="adj1" fmla="val 25000"/>
              <a:gd name="adj2" fmla="val 26316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B1D0825-4F3F-4795-8800-5C5E51542D5D}"/>
              </a:ext>
            </a:extLst>
          </p:cNvPr>
          <p:cNvSpPr/>
          <p:nvPr/>
        </p:nvSpPr>
        <p:spPr>
          <a:xfrm rot="18900000">
            <a:off x="5869708" y="4164648"/>
            <a:ext cx="452582" cy="452582"/>
          </a:xfrm>
          <a:prstGeom prst="corner">
            <a:avLst>
              <a:gd name="adj1" fmla="val 25000"/>
              <a:gd name="adj2" fmla="val 26316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L 도형 19">
            <a:extLst>
              <a:ext uri="{FF2B5EF4-FFF2-40B4-BE49-F238E27FC236}">
                <a16:creationId xmlns:a16="http://schemas.microsoft.com/office/drawing/2014/main" id="{E60C03B4-1A1F-4282-BC69-72B03F4162EC}"/>
              </a:ext>
            </a:extLst>
          </p:cNvPr>
          <p:cNvSpPr/>
          <p:nvPr/>
        </p:nvSpPr>
        <p:spPr>
          <a:xfrm rot="18900000">
            <a:off x="5869709" y="5182136"/>
            <a:ext cx="452582" cy="452582"/>
          </a:xfrm>
          <a:prstGeom prst="corner">
            <a:avLst>
              <a:gd name="adj1" fmla="val 25000"/>
              <a:gd name="adj2" fmla="val 26316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504544-F970-4BB9-9272-FC27DA7703ED}"/>
              </a:ext>
            </a:extLst>
          </p:cNvPr>
          <p:cNvGrpSpPr/>
          <p:nvPr/>
        </p:nvGrpSpPr>
        <p:grpSpPr>
          <a:xfrm>
            <a:off x="7204364" y="1682308"/>
            <a:ext cx="2364638" cy="4430591"/>
            <a:chOff x="7204364" y="1682308"/>
            <a:chExt cx="2364638" cy="44305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70741AB-5CCA-47C0-A2D7-F70121016EC5}"/>
                </a:ext>
              </a:extLst>
            </p:cNvPr>
            <p:cNvSpPr/>
            <p:nvPr/>
          </p:nvSpPr>
          <p:spPr>
            <a:xfrm>
              <a:off x="7204364" y="5975927"/>
              <a:ext cx="2235850" cy="136972"/>
            </a:xfrm>
            <a:prstGeom prst="rect">
              <a:avLst/>
            </a:prstGeom>
            <a:solidFill>
              <a:srgbClr val="1B3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A58367-7E1F-4A38-A85F-EC9EE7B4DD12}"/>
                </a:ext>
              </a:extLst>
            </p:cNvPr>
            <p:cNvSpPr/>
            <p:nvPr/>
          </p:nvSpPr>
          <p:spPr>
            <a:xfrm>
              <a:off x="8959273" y="1844205"/>
              <a:ext cx="480941" cy="128789"/>
            </a:xfrm>
            <a:prstGeom prst="rect">
              <a:avLst/>
            </a:prstGeom>
            <a:solidFill>
              <a:srgbClr val="1B3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F75AFD-69DD-415F-AEF1-AD54ECBC1825}"/>
                </a:ext>
              </a:extLst>
            </p:cNvPr>
            <p:cNvSpPr/>
            <p:nvPr/>
          </p:nvSpPr>
          <p:spPr>
            <a:xfrm rot="16200000">
              <a:off x="7370261" y="3914159"/>
              <a:ext cx="4268693" cy="128788"/>
            </a:xfrm>
            <a:prstGeom prst="rect">
              <a:avLst/>
            </a:prstGeom>
            <a:solidFill>
              <a:srgbClr val="1B3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L 도형 24">
              <a:extLst>
                <a:ext uri="{FF2B5EF4-FFF2-40B4-BE49-F238E27FC236}">
                  <a16:creationId xmlns:a16="http://schemas.microsoft.com/office/drawing/2014/main" id="{956406B0-69D7-435A-BBAF-5C966A157763}"/>
                </a:ext>
              </a:extLst>
            </p:cNvPr>
            <p:cNvSpPr/>
            <p:nvPr/>
          </p:nvSpPr>
          <p:spPr>
            <a:xfrm rot="2700000">
              <a:off x="8938961" y="1682308"/>
              <a:ext cx="452582" cy="452582"/>
            </a:xfrm>
            <a:prstGeom prst="corner">
              <a:avLst>
                <a:gd name="adj1" fmla="val 25000"/>
                <a:gd name="adj2" fmla="val 26316"/>
              </a:avLst>
            </a:prstGeom>
            <a:solidFill>
              <a:srgbClr val="1B3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8F983A-8027-4F64-A134-C67C661116F1}"/>
              </a:ext>
            </a:extLst>
          </p:cNvPr>
          <p:cNvSpPr txBox="1"/>
          <p:nvPr/>
        </p:nvSpPr>
        <p:spPr>
          <a:xfrm>
            <a:off x="9938327" y="3747720"/>
            <a:ext cx="114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악순환</a:t>
            </a:r>
          </a:p>
        </p:txBody>
      </p:sp>
    </p:spTree>
    <p:extLst>
      <p:ext uri="{BB962C8B-B14F-4D97-AF65-F5344CB8AC3E}">
        <p14:creationId xmlns:p14="http://schemas.microsoft.com/office/powerpoint/2010/main" val="1228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20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21F1CE6-A6E7-4667-8573-7E72750D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 정리</a:t>
            </a: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4744F41E-DCE3-4B08-A3E8-BC77A0CAED61}"/>
              </a:ext>
            </a:extLst>
          </p:cNvPr>
          <p:cNvSpPr/>
          <p:nvPr/>
        </p:nvSpPr>
        <p:spPr>
          <a:xfrm>
            <a:off x="5237341" y="1836425"/>
            <a:ext cx="6558072" cy="4163845"/>
          </a:xfrm>
          <a:prstGeom prst="flowChartAlternateProcess">
            <a:avLst/>
          </a:prstGeom>
          <a:solidFill>
            <a:schemeClr val="bg1"/>
          </a:solidFill>
          <a:ln w="41275">
            <a:solidFill>
              <a:schemeClr val="bg2">
                <a:lumMod val="50000"/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BA90D9-737D-40B2-8698-6A814A1F704F}"/>
              </a:ext>
            </a:extLst>
          </p:cNvPr>
          <p:cNvSpPr/>
          <p:nvPr/>
        </p:nvSpPr>
        <p:spPr>
          <a:xfrm>
            <a:off x="7584876" y="1962044"/>
            <a:ext cx="3669792" cy="3669792"/>
          </a:xfrm>
          <a:prstGeom prst="ellipse">
            <a:avLst/>
          </a:prstGeom>
          <a:solidFill>
            <a:srgbClr val="FFD700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D53882-9A89-4520-AE1B-F9A906182776}"/>
              </a:ext>
            </a:extLst>
          </p:cNvPr>
          <p:cNvSpPr/>
          <p:nvPr/>
        </p:nvSpPr>
        <p:spPr>
          <a:xfrm>
            <a:off x="7702996" y="2902777"/>
            <a:ext cx="2495940" cy="2495940"/>
          </a:xfrm>
          <a:prstGeom prst="ellipse">
            <a:avLst/>
          </a:prstGeom>
          <a:solidFill>
            <a:srgbClr val="FFD700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3EAF81-1D1E-473B-ACE8-B503491D8796}"/>
              </a:ext>
            </a:extLst>
          </p:cNvPr>
          <p:cNvSpPr/>
          <p:nvPr/>
        </p:nvSpPr>
        <p:spPr>
          <a:xfrm>
            <a:off x="7702996" y="3519224"/>
            <a:ext cx="1499478" cy="1499478"/>
          </a:xfrm>
          <a:prstGeom prst="ellipse">
            <a:avLst/>
          </a:prstGeom>
          <a:solidFill>
            <a:srgbClr val="FFD700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6B26F75-A9D6-4D46-9472-FA58F8FB99DB}"/>
              </a:ext>
            </a:extLst>
          </p:cNvPr>
          <p:cNvSpPr/>
          <p:nvPr/>
        </p:nvSpPr>
        <p:spPr>
          <a:xfrm>
            <a:off x="5719847" y="3349867"/>
            <a:ext cx="2473727" cy="2473727"/>
          </a:xfrm>
          <a:prstGeom prst="ellipse">
            <a:avLst/>
          </a:prstGeom>
          <a:solidFill>
            <a:srgbClr val="99CCFF">
              <a:alpha val="2392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75B23E-11BB-4FC8-A72B-8746ABFCBFC7}"/>
              </a:ext>
            </a:extLst>
          </p:cNvPr>
          <p:cNvSpPr/>
          <p:nvPr/>
        </p:nvSpPr>
        <p:spPr>
          <a:xfrm>
            <a:off x="453678" y="2430506"/>
            <a:ext cx="2975684" cy="297568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자연수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음수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유리수  무리수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복소수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…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4E300-644D-4A18-BD60-B2DFB9DBD6C6}"/>
              </a:ext>
            </a:extLst>
          </p:cNvPr>
          <p:cNvSpPr txBox="1"/>
          <p:nvPr/>
        </p:nvSpPr>
        <p:spPr>
          <a:xfrm>
            <a:off x="8080696" y="4017247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기하학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42479-256A-4A96-9E9B-34FE038E108F}"/>
              </a:ext>
            </a:extLst>
          </p:cNvPr>
          <p:cNvSpPr txBox="1"/>
          <p:nvPr/>
        </p:nvSpPr>
        <p:spPr>
          <a:xfrm>
            <a:off x="6477239" y="437128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>
                <a:latin typeface="고도 M" panose="02000503000000020004" pitchFamily="2" charset="-127"/>
                <a:ea typeface="고도 M" panose="02000503000000020004" pitchFamily="2" charset="-127"/>
              </a:rPr>
              <a:t>해석학</a:t>
            </a:r>
            <a:endParaRPr lang="ko-KR" altLang="en-US" sz="2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E7BC61-ABF0-4D6A-AE80-B84945C583A3}"/>
              </a:ext>
            </a:extLst>
          </p:cNvPr>
          <p:cNvSpPr txBox="1"/>
          <p:nvPr/>
        </p:nvSpPr>
        <p:spPr>
          <a:xfrm>
            <a:off x="8676080" y="3271932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대수학</a:t>
            </a:r>
            <a:endParaRPr lang="en-US" altLang="ko-KR" sz="2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78D82-96E8-4A88-8D87-7E3C6AF3940F}"/>
              </a:ext>
            </a:extLst>
          </p:cNvPr>
          <p:cNvSpPr txBox="1"/>
          <p:nvPr/>
        </p:nvSpPr>
        <p:spPr>
          <a:xfrm>
            <a:off x="9284159" y="2516353"/>
            <a:ext cx="7008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산술</a:t>
            </a:r>
            <a:endParaRPr lang="en-US" altLang="ko-KR" sz="2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BC76-9AE0-4472-9185-67F5F9382012}"/>
              </a:ext>
            </a:extLst>
          </p:cNvPr>
          <p:cNvSpPr txBox="1"/>
          <p:nvPr/>
        </p:nvSpPr>
        <p:spPr>
          <a:xfrm>
            <a:off x="5967071" y="1605592"/>
            <a:ext cx="10203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수학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8B3C4E0-4C0B-4D14-B785-378C42BD7DC6}"/>
              </a:ext>
            </a:extLst>
          </p:cNvPr>
          <p:cNvSpPr/>
          <p:nvPr/>
        </p:nvSpPr>
        <p:spPr>
          <a:xfrm>
            <a:off x="3596308" y="3567732"/>
            <a:ext cx="1486036" cy="701231"/>
          </a:xfrm>
          <a:prstGeom prst="rightArrow">
            <a:avLst>
              <a:gd name="adj1" fmla="val 65695"/>
              <a:gd name="adj2" fmla="val 63079"/>
            </a:avLst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자 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42A85-02D5-4F8F-9AB8-67AA416E6BE7}"/>
              </a:ext>
            </a:extLst>
          </p:cNvPr>
          <p:cNvSpPr txBox="1"/>
          <p:nvPr/>
        </p:nvSpPr>
        <p:spPr>
          <a:xfrm>
            <a:off x="3805646" y="11843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86BCAE-EFFB-4AA4-BD2F-E29CC88D9FE0}"/>
              </a:ext>
            </a:extLst>
          </p:cNvPr>
          <p:cNvSpPr txBox="1"/>
          <p:nvPr/>
        </p:nvSpPr>
        <p:spPr>
          <a:xfrm>
            <a:off x="1567058" y="1836425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숫자</a:t>
            </a:r>
          </a:p>
        </p:txBody>
      </p:sp>
    </p:spTree>
    <p:extLst>
      <p:ext uri="{BB962C8B-B14F-4D97-AF65-F5344CB8AC3E}">
        <p14:creationId xmlns:p14="http://schemas.microsoft.com/office/powerpoint/2010/main" val="165568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22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21F1CE6-A6E7-4667-8573-7E72750D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 정리</a:t>
            </a: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4744F41E-DCE3-4B08-A3E8-BC77A0CAED61}"/>
              </a:ext>
            </a:extLst>
          </p:cNvPr>
          <p:cNvSpPr/>
          <p:nvPr/>
        </p:nvSpPr>
        <p:spPr>
          <a:xfrm>
            <a:off x="5237341" y="1836425"/>
            <a:ext cx="6558072" cy="4163845"/>
          </a:xfrm>
          <a:prstGeom prst="flowChartAlternateProcess">
            <a:avLst/>
          </a:prstGeom>
          <a:solidFill>
            <a:schemeClr val="bg1"/>
          </a:solidFill>
          <a:ln w="41275">
            <a:solidFill>
              <a:schemeClr val="bg2">
                <a:lumMod val="50000"/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BA90D9-737D-40B2-8698-6A814A1F704F}"/>
              </a:ext>
            </a:extLst>
          </p:cNvPr>
          <p:cNvSpPr/>
          <p:nvPr/>
        </p:nvSpPr>
        <p:spPr>
          <a:xfrm>
            <a:off x="7584876" y="1962044"/>
            <a:ext cx="3669792" cy="3669792"/>
          </a:xfrm>
          <a:prstGeom prst="ellipse">
            <a:avLst/>
          </a:prstGeom>
          <a:solidFill>
            <a:srgbClr val="FFD700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D53882-9A89-4520-AE1B-F9A906182776}"/>
              </a:ext>
            </a:extLst>
          </p:cNvPr>
          <p:cNvSpPr/>
          <p:nvPr/>
        </p:nvSpPr>
        <p:spPr>
          <a:xfrm>
            <a:off x="7641396" y="2898490"/>
            <a:ext cx="2495940" cy="2495940"/>
          </a:xfrm>
          <a:prstGeom prst="ellipse">
            <a:avLst/>
          </a:prstGeom>
          <a:solidFill>
            <a:srgbClr val="FFD700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3EAF81-1D1E-473B-ACE8-B503491D8796}"/>
              </a:ext>
            </a:extLst>
          </p:cNvPr>
          <p:cNvSpPr/>
          <p:nvPr/>
        </p:nvSpPr>
        <p:spPr>
          <a:xfrm>
            <a:off x="7670997" y="3550038"/>
            <a:ext cx="1499478" cy="1499478"/>
          </a:xfrm>
          <a:prstGeom prst="ellipse">
            <a:avLst/>
          </a:prstGeom>
          <a:solidFill>
            <a:srgbClr val="FFD700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6B26F75-A9D6-4D46-9472-FA58F8FB99DB}"/>
              </a:ext>
            </a:extLst>
          </p:cNvPr>
          <p:cNvSpPr/>
          <p:nvPr/>
        </p:nvSpPr>
        <p:spPr>
          <a:xfrm>
            <a:off x="5719847" y="3349867"/>
            <a:ext cx="2473727" cy="2473727"/>
          </a:xfrm>
          <a:prstGeom prst="ellipse">
            <a:avLst/>
          </a:prstGeom>
          <a:solidFill>
            <a:srgbClr val="99CCFF">
              <a:alpha val="2392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75B23E-11BB-4FC8-A72B-8746ABFCBFC7}"/>
              </a:ext>
            </a:extLst>
          </p:cNvPr>
          <p:cNvSpPr/>
          <p:nvPr/>
        </p:nvSpPr>
        <p:spPr>
          <a:xfrm>
            <a:off x="453678" y="2430506"/>
            <a:ext cx="2975684" cy="297568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텍스트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비디오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음성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…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4E300-644D-4A18-BD60-B2DFB9DBD6C6}"/>
              </a:ext>
            </a:extLst>
          </p:cNvPr>
          <p:cNvSpPr txBox="1"/>
          <p:nvPr/>
        </p:nvSpPr>
        <p:spPr>
          <a:xfrm>
            <a:off x="8085992" y="3918348"/>
            <a:ext cx="10198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딥 러닝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42479-256A-4A96-9E9B-34FE038E108F}"/>
              </a:ext>
            </a:extLst>
          </p:cNvPr>
          <p:cNvSpPr txBox="1"/>
          <p:nvPr/>
        </p:nvSpPr>
        <p:spPr>
          <a:xfrm>
            <a:off x="6485390" y="4202009"/>
            <a:ext cx="944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데이터</a:t>
            </a:r>
            <a:endParaRPr lang="en-US" altLang="ko-KR" sz="22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마이닝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E7BC61-ABF0-4D6A-AE80-B84945C583A3}"/>
              </a:ext>
            </a:extLst>
          </p:cNvPr>
          <p:cNvSpPr txBox="1"/>
          <p:nvPr/>
        </p:nvSpPr>
        <p:spPr>
          <a:xfrm>
            <a:off x="8595908" y="3266800"/>
            <a:ext cx="1271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머신 러닝</a:t>
            </a:r>
            <a:endParaRPr lang="en-US" altLang="ko-KR" sz="2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78D82-96E8-4A88-8D87-7E3C6AF3940F}"/>
              </a:ext>
            </a:extLst>
          </p:cNvPr>
          <p:cNvSpPr txBox="1"/>
          <p:nvPr/>
        </p:nvSpPr>
        <p:spPr>
          <a:xfrm>
            <a:off x="9284159" y="2516353"/>
            <a:ext cx="12875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인공 지능</a:t>
            </a:r>
            <a:endParaRPr lang="en-US" altLang="ko-KR" sz="2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BC76-9AE0-4472-9185-67F5F9382012}"/>
              </a:ext>
            </a:extLst>
          </p:cNvPr>
          <p:cNvSpPr txBox="1"/>
          <p:nvPr/>
        </p:nvSpPr>
        <p:spPr>
          <a:xfrm>
            <a:off x="5880742" y="1607960"/>
            <a:ext cx="18636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데이터 과학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8B3C4E0-4C0B-4D14-B785-378C42BD7DC6}"/>
              </a:ext>
            </a:extLst>
          </p:cNvPr>
          <p:cNvSpPr/>
          <p:nvPr/>
        </p:nvSpPr>
        <p:spPr>
          <a:xfrm>
            <a:off x="3596308" y="3567732"/>
            <a:ext cx="1486036" cy="701231"/>
          </a:xfrm>
          <a:prstGeom prst="rightArrow">
            <a:avLst>
              <a:gd name="adj1" fmla="val 65695"/>
              <a:gd name="adj2" fmla="val 63079"/>
            </a:avLst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자 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42A85-02D5-4F8F-9AB8-67AA416E6BE7}"/>
              </a:ext>
            </a:extLst>
          </p:cNvPr>
          <p:cNvSpPr txBox="1"/>
          <p:nvPr/>
        </p:nvSpPr>
        <p:spPr>
          <a:xfrm>
            <a:off x="3805646" y="11843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86BCAE-EFFB-4AA4-BD2F-E29CC88D9FE0}"/>
              </a:ext>
            </a:extLst>
          </p:cNvPr>
          <p:cNvSpPr txBox="1"/>
          <p:nvPr/>
        </p:nvSpPr>
        <p:spPr>
          <a:xfrm>
            <a:off x="1250465" y="1895778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빅 데이터</a:t>
            </a:r>
          </a:p>
        </p:txBody>
      </p:sp>
    </p:spTree>
    <p:extLst>
      <p:ext uri="{BB962C8B-B14F-4D97-AF65-F5344CB8AC3E}">
        <p14:creationId xmlns:p14="http://schemas.microsoft.com/office/powerpoint/2010/main" val="76941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22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518D8-73CD-47BC-A0CD-AC9351CC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 정리</a:t>
            </a:r>
          </a:p>
        </p:txBody>
      </p:sp>
      <p:pic>
        <p:nvPicPr>
          <p:cNvPr id="4" name="그림 3" descr="사람, 남자, 표지판, 정장이(가) 표시된 사진&#10;&#10;자동 생성된 설명">
            <a:extLst>
              <a:ext uri="{FF2B5EF4-FFF2-40B4-BE49-F238E27FC236}">
                <a16:creationId xmlns:a16="http://schemas.microsoft.com/office/drawing/2014/main" id="{A1B1F78E-FA55-4EB1-8FE3-63398EF73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56" y="4057740"/>
            <a:ext cx="4738086" cy="2665174"/>
          </a:xfrm>
          <a:prstGeom prst="rect">
            <a:avLst/>
          </a:prstGeom>
        </p:spPr>
      </p:pic>
      <p:pic>
        <p:nvPicPr>
          <p:cNvPr id="6" name="그림 5" descr="사람, 남자, 가장, 정장이(가) 표시된 사진&#10;&#10;자동 생성된 설명">
            <a:extLst>
              <a:ext uri="{FF2B5EF4-FFF2-40B4-BE49-F238E27FC236}">
                <a16:creationId xmlns:a16="http://schemas.microsoft.com/office/drawing/2014/main" id="{10C2B0AD-79CC-437D-88AD-1BB038108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5" y="1240074"/>
            <a:ext cx="4738086" cy="266517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9545472-3FC3-4563-8821-127BD0B2B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351" y="1240074"/>
            <a:ext cx="4738086" cy="2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35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6300DBD-6489-4522-9769-99A17532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639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8329F-DC34-40D2-9FF8-359E0E0E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 데이터의 등장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CB57A-2561-4364-AEC9-B6840BAC9914}"/>
              </a:ext>
            </a:extLst>
          </p:cNvPr>
          <p:cNvSpPr txBox="1"/>
          <p:nvPr/>
        </p:nvSpPr>
        <p:spPr>
          <a:xfrm>
            <a:off x="1761175" y="3515592"/>
            <a:ext cx="1040670" cy="61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인터넷의 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보급화</a:t>
            </a:r>
          </a:p>
        </p:txBody>
      </p:sp>
      <p:pic>
        <p:nvPicPr>
          <p:cNvPr id="6" name="그림 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3D22562-03BC-4582-A2FA-84CE5C5AC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26" y="1969505"/>
            <a:ext cx="1315368" cy="1315369"/>
          </a:xfrm>
          <a:prstGeom prst="rect">
            <a:avLst/>
          </a:prstGeom>
        </p:spPr>
      </p:pic>
      <p:pic>
        <p:nvPicPr>
          <p:cNvPr id="8" name="그림 7" descr="벡터그래픽, 텍스트이(가) 표시된 사진&#10;&#10;자동 생성된 설명">
            <a:extLst>
              <a:ext uri="{FF2B5EF4-FFF2-40B4-BE49-F238E27FC236}">
                <a16:creationId xmlns:a16="http://schemas.microsoft.com/office/drawing/2014/main" id="{52964251-69D3-44DA-A6AB-08353FDFA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46" y="1969505"/>
            <a:ext cx="1315369" cy="13153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755D29-6999-4B16-9C1B-0EB9CFD21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61" y="1969505"/>
            <a:ext cx="1315369" cy="13153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70E67B-D34A-423E-BD00-62CC717C3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12" y="1886993"/>
            <a:ext cx="1315368" cy="1315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297C4B-F6F1-4AE3-A171-209CBD39604E}"/>
              </a:ext>
            </a:extLst>
          </p:cNvPr>
          <p:cNvSpPr txBox="1"/>
          <p:nvPr/>
        </p:nvSpPr>
        <p:spPr>
          <a:xfrm>
            <a:off x="6494094" y="3518478"/>
            <a:ext cx="1447902" cy="61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다양한 형태의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매체 등장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DEAF2-4870-4FCA-BA1A-852CC4ED2771}"/>
              </a:ext>
            </a:extLst>
          </p:cNvPr>
          <p:cNvSpPr txBox="1"/>
          <p:nvPr/>
        </p:nvSpPr>
        <p:spPr>
          <a:xfrm>
            <a:off x="4228655" y="3515591"/>
            <a:ext cx="1045280" cy="61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하드웨어 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성능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8B372-670D-4B3B-A561-8774C52D0E7D}"/>
              </a:ext>
            </a:extLst>
          </p:cNvPr>
          <p:cNvSpPr txBox="1"/>
          <p:nvPr/>
        </p:nvSpPr>
        <p:spPr>
          <a:xfrm>
            <a:off x="9066486" y="3515591"/>
            <a:ext cx="1501687" cy="61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개인화 서비스 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및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SNS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확산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ADC938-A811-486E-B457-EF96819366C2}"/>
              </a:ext>
            </a:extLst>
          </p:cNvPr>
          <p:cNvSpPr txBox="1"/>
          <p:nvPr/>
        </p:nvSpPr>
        <p:spPr>
          <a:xfrm>
            <a:off x="2383925" y="5347389"/>
            <a:ext cx="74241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고도 M" panose="02000503000000020004" pitchFamily="2" charset="-127"/>
                <a:ea typeface="고도 M" panose="02000503000000020004" pitchFamily="2" charset="-127"/>
              </a:rPr>
              <a:t>전 세계 </a:t>
            </a:r>
            <a:r>
              <a:rPr lang="ko-KR" altLang="en-US" sz="3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</a:t>
            </a:r>
            <a:r>
              <a:rPr lang="ko-KR" altLang="en-US" sz="3000" dirty="0"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r>
              <a:rPr lang="ko-KR" altLang="en-US" sz="30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3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</a:t>
            </a:r>
            <a:r>
              <a:rPr lang="ko-KR" altLang="en-US" sz="3000" dirty="0"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sz="3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ZB(Zeta Byte)</a:t>
            </a:r>
            <a:r>
              <a:rPr lang="ko-KR" altLang="en-US" sz="3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급 </a:t>
            </a:r>
            <a:r>
              <a:rPr lang="ko-KR" altLang="en-US" sz="3000" dirty="0">
                <a:latin typeface="고도 M" panose="02000503000000020004" pitchFamily="2" charset="-127"/>
                <a:ea typeface="고도 M" panose="02000503000000020004" pitchFamily="2" charset="-127"/>
              </a:rPr>
              <a:t>도달</a:t>
            </a:r>
          </a:p>
        </p:txBody>
      </p:sp>
    </p:spTree>
    <p:extLst>
      <p:ext uri="{BB962C8B-B14F-4D97-AF65-F5344CB8AC3E}">
        <p14:creationId xmlns:p14="http://schemas.microsoft.com/office/powerpoint/2010/main" val="42709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5F427-6795-4A47-942E-EAC2A21E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 데이터의 등장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D0588-140B-4BE5-A37F-7DBC30CEA909}"/>
              </a:ext>
            </a:extLst>
          </p:cNvPr>
          <p:cNvSpPr txBox="1"/>
          <p:nvPr/>
        </p:nvSpPr>
        <p:spPr>
          <a:xfrm>
            <a:off x="396587" y="2162876"/>
            <a:ext cx="5598298" cy="2499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1B317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EB</a:t>
            </a:r>
            <a:r>
              <a:rPr lang="en-US" altLang="ko-KR" sz="2800" dirty="0">
                <a:latin typeface="고도 M" panose="02000503000000020004" pitchFamily="2" charset="-127"/>
                <a:ea typeface="고도 M" panose="02000503000000020004" pitchFamily="2" charset="-127"/>
              </a:rPr>
              <a:t> (Exabyte) </a:t>
            </a:r>
            <a:endParaRPr lang="en-US" altLang="ko-KR" sz="2800" b="1" dirty="0">
              <a:solidFill>
                <a:srgbClr val="1B3172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고도 M" panose="02000503000000020004" pitchFamily="2" charset="-127"/>
                <a:ea typeface="고도 M" panose="02000503000000020004" pitchFamily="2" charset="-127"/>
              </a:rPr>
              <a:t>1,000,000,000,000,000,000 bytes</a:t>
            </a:r>
            <a:endParaRPr lang="en-US" altLang="ko-KR" sz="2800" b="1" dirty="0">
              <a:solidFill>
                <a:srgbClr val="1B3172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만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6,000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년 </a:t>
            </a: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짜리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HD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고화질 비디오 용량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넷플릭스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전체 비디오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3,000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회 이상 스트리밍 용량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6C15C-950F-44F7-BCD2-32595BE45B05}"/>
              </a:ext>
            </a:extLst>
          </p:cNvPr>
          <p:cNvSpPr txBox="1"/>
          <p:nvPr/>
        </p:nvSpPr>
        <p:spPr>
          <a:xfrm>
            <a:off x="6197115" y="2162876"/>
            <a:ext cx="5598298" cy="207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1B317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ZB</a:t>
            </a:r>
            <a:r>
              <a:rPr lang="en-US" altLang="ko-KR" sz="2800" dirty="0">
                <a:latin typeface="고도 M" panose="02000503000000020004" pitchFamily="2" charset="-127"/>
                <a:ea typeface="고도 M" panose="02000503000000020004" pitchFamily="2" charset="-127"/>
              </a:rPr>
              <a:t> (</a:t>
            </a:r>
            <a:r>
              <a:rPr lang="en-US" altLang="ko-KR" sz="2800" dirty="0" err="1">
                <a:latin typeface="고도 M" panose="02000503000000020004" pitchFamily="2" charset="-127"/>
                <a:ea typeface="고도 M" panose="02000503000000020004" pitchFamily="2" charset="-127"/>
              </a:rPr>
              <a:t>Zetabyte</a:t>
            </a:r>
            <a:r>
              <a:rPr lang="en-US" altLang="ko-KR" sz="2800" dirty="0"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endParaRPr lang="en-US" altLang="ko-KR" sz="2800" b="1" dirty="0">
              <a:solidFill>
                <a:srgbClr val="1B3172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고도 M" panose="02000503000000020004" pitchFamily="2" charset="-127"/>
                <a:ea typeface="고도 M" panose="02000503000000020004" pitchFamily="2" charset="-127"/>
              </a:rPr>
              <a:t>1,000,000,000,000,000,000,000 bytes</a:t>
            </a:r>
            <a:endParaRPr lang="en-US" altLang="ko-KR" sz="2800" b="1" dirty="0">
              <a:solidFill>
                <a:srgbClr val="1B3172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1EB * 1,000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8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C1E49-5757-4054-A9C2-ED7AB3CA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? </a:t>
            </a:r>
            <a:r>
              <a:rPr lang="ko-KR" altLang="en-US" dirty="0"/>
              <a:t>정보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17C9E-F342-44C7-B1AD-34EA044B8C9A}"/>
              </a:ext>
            </a:extLst>
          </p:cNvPr>
          <p:cNvSpPr txBox="1"/>
          <p:nvPr/>
        </p:nvSpPr>
        <p:spPr>
          <a:xfrm>
            <a:off x="516658" y="3039940"/>
            <a:ext cx="4613564" cy="106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데이터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(Data)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수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영상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단어 등의 형태로 된 의미 단위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DF44569-B075-47BF-8D79-65CA32F03B8A}"/>
              </a:ext>
            </a:extLst>
          </p:cNvPr>
          <p:cNvSpPr/>
          <p:nvPr/>
        </p:nvSpPr>
        <p:spPr>
          <a:xfrm>
            <a:off x="5911271" y="3138387"/>
            <a:ext cx="1200728" cy="1013691"/>
          </a:xfrm>
          <a:prstGeom prst="rightArrow">
            <a:avLst/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57AC7-68F0-4857-9972-85408300A03B}"/>
              </a:ext>
            </a:extLst>
          </p:cNvPr>
          <p:cNvSpPr txBox="1"/>
          <p:nvPr/>
        </p:nvSpPr>
        <p:spPr>
          <a:xfrm>
            <a:off x="5772729" y="2958067"/>
            <a:ext cx="10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정리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66205-6FB0-4A50-A346-F98D68D2677F}"/>
              </a:ext>
            </a:extLst>
          </p:cNvPr>
          <p:cNvSpPr txBox="1"/>
          <p:nvPr/>
        </p:nvSpPr>
        <p:spPr>
          <a:xfrm>
            <a:off x="5772729" y="3967412"/>
            <a:ext cx="10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8DADEC-E768-4756-9916-789435B1F567}"/>
              </a:ext>
            </a:extLst>
          </p:cNvPr>
          <p:cNvSpPr/>
          <p:nvPr/>
        </p:nvSpPr>
        <p:spPr>
          <a:xfrm>
            <a:off x="8031591" y="3045902"/>
            <a:ext cx="2631361" cy="599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정보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(Information)</a:t>
            </a:r>
          </a:p>
        </p:txBody>
      </p:sp>
    </p:spTree>
    <p:extLst>
      <p:ext uri="{BB962C8B-B14F-4D97-AF65-F5344CB8AC3E}">
        <p14:creationId xmlns:p14="http://schemas.microsoft.com/office/powerpoint/2010/main" val="378833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B307E6-58AE-4205-B2B5-C2CFD41AFC43}"/>
              </a:ext>
            </a:extLst>
          </p:cNvPr>
          <p:cNvSpPr txBox="1"/>
          <p:nvPr/>
        </p:nvSpPr>
        <p:spPr>
          <a:xfrm>
            <a:off x="3122280" y="4259213"/>
            <a:ext cx="5947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300" dirty="0">
                <a:latin typeface="고도 M" panose="02000503000000020004" pitchFamily="2" charset="-127"/>
                <a:ea typeface="고도 M" panose="02000503000000020004" pitchFamily="2" charset="-127"/>
              </a:rPr>
              <a:t>장 예 훈</a:t>
            </a:r>
            <a:endParaRPr lang="en-US" altLang="ko-KR" sz="2800" spc="3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2013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년도 </a:t>
            </a: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동화고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졸업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spc="3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spc="300" dirty="0">
                <a:latin typeface="고도 M" panose="02000503000000020004" pitchFamily="2" charset="-127"/>
                <a:ea typeface="고도 M" panose="02000503000000020004" pitchFamily="2" charset="-127"/>
              </a:rPr>
              <a:t>가천대학교 산업경영공학</a:t>
            </a:r>
            <a:r>
              <a:rPr lang="en-US" altLang="ko-KR" sz="2400" spc="300" dirty="0"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400" spc="300" dirty="0">
                <a:latin typeface="고도 M" panose="02000503000000020004" pitchFamily="2" charset="-127"/>
                <a:ea typeface="고도 M" panose="02000503000000020004" pitchFamily="2" charset="-127"/>
              </a:rPr>
              <a:t>컴퓨터공학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64BF7CF-1483-4B48-B897-6BB6557DC1B2}"/>
              </a:ext>
            </a:extLst>
          </p:cNvPr>
          <p:cNvGrpSpPr/>
          <p:nvPr/>
        </p:nvGrpSpPr>
        <p:grpSpPr>
          <a:xfrm>
            <a:off x="1365796" y="693994"/>
            <a:ext cx="9460407" cy="2771519"/>
            <a:chOff x="1157400" y="658557"/>
            <a:chExt cx="9460407" cy="2771519"/>
          </a:xfrm>
        </p:grpSpPr>
        <p:pic>
          <p:nvPicPr>
            <p:cNvPr id="10" name="그림 9" descr="사람, 벽, 실내, 앉아있는이(가) 표시된 사진&#10;&#10;자동 생성된 설명">
              <a:extLst>
                <a:ext uri="{FF2B5EF4-FFF2-40B4-BE49-F238E27FC236}">
                  <a16:creationId xmlns:a16="http://schemas.microsoft.com/office/drawing/2014/main" id="{C32049CD-985C-487B-A5B5-3EE711E16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4" t="12867" r="12744" b="12702"/>
            <a:stretch/>
          </p:blipFill>
          <p:spPr>
            <a:xfrm>
              <a:off x="7848602" y="659795"/>
              <a:ext cx="2769205" cy="2769205"/>
            </a:xfrm>
            <a:prstGeom prst="rect">
              <a:avLst/>
            </a:prstGeom>
          </p:spPr>
        </p:pic>
        <p:pic>
          <p:nvPicPr>
            <p:cNvPr id="13" name="그림 12" descr="벽이(가) 표시된 사진&#10;&#10;자동 생성된 설명">
              <a:extLst>
                <a:ext uri="{FF2B5EF4-FFF2-40B4-BE49-F238E27FC236}">
                  <a16:creationId xmlns:a16="http://schemas.microsoft.com/office/drawing/2014/main" id="{AD5E40AF-CDB5-4538-95BE-6DD03F8C4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9" t="555" r="1251" b="-555"/>
            <a:stretch/>
          </p:blipFill>
          <p:spPr>
            <a:xfrm rot="5400000">
              <a:off x="1157400" y="659795"/>
              <a:ext cx="2770281" cy="2770281"/>
            </a:xfrm>
            <a:prstGeom prst="rect">
              <a:avLst/>
            </a:prstGeom>
          </p:spPr>
        </p:pic>
        <p:pic>
          <p:nvPicPr>
            <p:cNvPr id="15" name="그림 14" descr="사람, 실내, 창문, 젊은이(가) 표시된 사진&#10;&#10;자동 생성된 설명">
              <a:extLst>
                <a:ext uri="{FF2B5EF4-FFF2-40B4-BE49-F238E27FC236}">
                  <a16:creationId xmlns:a16="http://schemas.microsoft.com/office/drawing/2014/main" id="{AE06A200-C0DB-4E89-BCD8-A21217CEC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1" b="11247"/>
            <a:stretch/>
          </p:blipFill>
          <p:spPr>
            <a:xfrm>
              <a:off x="4503001" y="658557"/>
              <a:ext cx="2770281" cy="2770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00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C1E49-5757-4054-A9C2-ED7AB3CA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? </a:t>
            </a:r>
            <a:r>
              <a:rPr lang="ko-KR" altLang="en-US" dirty="0"/>
              <a:t>정보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17C9E-F342-44C7-B1AD-34EA044B8C9A}"/>
              </a:ext>
            </a:extLst>
          </p:cNvPr>
          <p:cNvSpPr txBox="1"/>
          <p:nvPr/>
        </p:nvSpPr>
        <p:spPr>
          <a:xfrm>
            <a:off x="516658" y="3039940"/>
            <a:ext cx="4613564" cy="59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플레이 리스트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DF44569-B075-47BF-8D79-65CA32F03B8A}"/>
              </a:ext>
            </a:extLst>
          </p:cNvPr>
          <p:cNvSpPr/>
          <p:nvPr/>
        </p:nvSpPr>
        <p:spPr>
          <a:xfrm>
            <a:off x="5615706" y="3138388"/>
            <a:ext cx="1200728" cy="1013691"/>
          </a:xfrm>
          <a:prstGeom prst="rightArrow">
            <a:avLst/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57AC7-68F0-4857-9972-85408300A03B}"/>
              </a:ext>
            </a:extLst>
          </p:cNvPr>
          <p:cNvSpPr txBox="1"/>
          <p:nvPr/>
        </p:nvSpPr>
        <p:spPr>
          <a:xfrm>
            <a:off x="5477164" y="2958068"/>
            <a:ext cx="10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정리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66205-6FB0-4A50-A346-F98D68D2677F}"/>
              </a:ext>
            </a:extLst>
          </p:cNvPr>
          <p:cNvSpPr txBox="1"/>
          <p:nvPr/>
        </p:nvSpPr>
        <p:spPr>
          <a:xfrm>
            <a:off x="5477164" y="3967413"/>
            <a:ext cx="10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8DADEC-E768-4756-9916-789435B1F567}"/>
              </a:ext>
            </a:extLst>
          </p:cNvPr>
          <p:cNvSpPr/>
          <p:nvPr/>
        </p:nvSpPr>
        <p:spPr>
          <a:xfrm>
            <a:off x="8367677" y="3045902"/>
            <a:ext cx="1959191" cy="599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선호하는 장르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20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C1E49-5757-4054-A9C2-ED7AB3CA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? </a:t>
            </a:r>
            <a:r>
              <a:rPr lang="ko-KR" altLang="en-US" dirty="0"/>
              <a:t>정보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17C9E-F342-44C7-B1AD-34EA044B8C9A}"/>
              </a:ext>
            </a:extLst>
          </p:cNvPr>
          <p:cNvSpPr txBox="1"/>
          <p:nvPr/>
        </p:nvSpPr>
        <p:spPr>
          <a:xfrm>
            <a:off x="516658" y="3039940"/>
            <a:ext cx="4613564" cy="59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기온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습도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강수량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미세먼지 수치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DF44569-B075-47BF-8D79-65CA32F03B8A}"/>
              </a:ext>
            </a:extLst>
          </p:cNvPr>
          <p:cNvSpPr/>
          <p:nvPr/>
        </p:nvSpPr>
        <p:spPr>
          <a:xfrm>
            <a:off x="5615706" y="3138388"/>
            <a:ext cx="1200728" cy="1013691"/>
          </a:xfrm>
          <a:prstGeom prst="rightArrow">
            <a:avLst/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57AC7-68F0-4857-9972-85408300A03B}"/>
              </a:ext>
            </a:extLst>
          </p:cNvPr>
          <p:cNvSpPr txBox="1"/>
          <p:nvPr/>
        </p:nvSpPr>
        <p:spPr>
          <a:xfrm>
            <a:off x="5477164" y="2958068"/>
            <a:ext cx="10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정리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66205-6FB0-4A50-A346-F98D68D2677F}"/>
              </a:ext>
            </a:extLst>
          </p:cNvPr>
          <p:cNvSpPr txBox="1"/>
          <p:nvPr/>
        </p:nvSpPr>
        <p:spPr>
          <a:xfrm>
            <a:off x="5477164" y="3967413"/>
            <a:ext cx="10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8DADEC-E768-4756-9916-789435B1F567}"/>
              </a:ext>
            </a:extLst>
          </p:cNvPr>
          <p:cNvSpPr/>
          <p:nvPr/>
        </p:nvSpPr>
        <p:spPr>
          <a:xfrm>
            <a:off x="8504733" y="3045902"/>
            <a:ext cx="1685078" cy="599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오늘의 날씨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14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C1E49-5757-4054-A9C2-ED7AB3CA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? </a:t>
            </a:r>
            <a:r>
              <a:rPr lang="ko-KR" altLang="en-US" dirty="0"/>
              <a:t>정보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17C9E-F342-44C7-B1AD-34EA044B8C9A}"/>
              </a:ext>
            </a:extLst>
          </p:cNvPr>
          <p:cNvSpPr txBox="1"/>
          <p:nvPr/>
        </p:nvSpPr>
        <p:spPr>
          <a:xfrm>
            <a:off x="516658" y="3039940"/>
            <a:ext cx="4613564" cy="115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선수들의 보폭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폐활량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지구력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순발력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선호 플레이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DF44569-B075-47BF-8D79-65CA32F03B8A}"/>
              </a:ext>
            </a:extLst>
          </p:cNvPr>
          <p:cNvSpPr/>
          <p:nvPr/>
        </p:nvSpPr>
        <p:spPr>
          <a:xfrm>
            <a:off x="5615706" y="3138388"/>
            <a:ext cx="1200728" cy="1013691"/>
          </a:xfrm>
          <a:prstGeom prst="rightArrow">
            <a:avLst/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57AC7-68F0-4857-9972-85408300A03B}"/>
              </a:ext>
            </a:extLst>
          </p:cNvPr>
          <p:cNvSpPr txBox="1"/>
          <p:nvPr/>
        </p:nvSpPr>
        <p:spPr>
          <a:xfrm>
            <a:off x="5477164" y="2958068"/>
            <a:ext cx="10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정리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66205-6FB0-4A50-A346-F98D68D2677F}"/>
              </a:ext>
            </a:extLst>
          </p:cNvPr>
          <p:cNvSpPr txBox="1"/>
          <p:nvPr/>
        </p:nvSpPr>
        <p:spPr>
          <a:xfrm>
            <a:off x="5477164" y="3967413"/>
            <a:ext cx="10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가공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8DADEC-E768-4756-9916-789435B1F567}"/>
              </a:ext>
            </a:extLst>
          </p:cNvPr>
          <p:cNvSpPr/>
          <p:nvPr/>
        </p:nvSpPr>
        <p:spPr>
          <a:xfrm>
            <a:off x="8651409" y="3045902"/>
            <a:ext cx="1391728" cy="599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승리 전략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72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29D4B-5C61-439F-AA66-10D9852F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 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6A89812-82B6-4717-B361-2B851B2FB17B}"/>
              </a:ext>
            </a:extLst>
          </p:cNvPr>
          <p:cNvGrpSpPr/>
          <p:nvPr/>
        </p:nvGrpSpPr>
        <p:grpSpPr>
          <a:xfrm>
            <a:off x="3470336" y="1838035"/>
            <a:ext cx="5251328" cy="2660083"/>
            <a:chOff x="1047872" y="1511999"/>
            <a:chExt cx="8173601" cy="4436229"/>
          </a:xfrm>
        </p:grpSpPr>
        <p:pic>
          <p:nvPicPr>
            <p:cNvPr id="4" name="그림 3" descr="iPod이(가) 표시된 사진&#10;&#10;자동 생성된 설명">
              <a:extLst>
                <a:ext uri="{FF2B5EF4-FFF2-40B4-BE49-F238E27FC236}">
                  <a16:creationId xmlns:a16="http://schemas.microsoft.com/office/drawing/2014/main" id="{65BEF3C1-4DCB-456E-81F8-4527C23F3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72" y="1613599"/>
              <a:ext cx="1815401" cy="181540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22E7CC-81AC-4587-B5EC-C1D10C86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3959" y="3272898"/>
              <a:ext cx="1457514" cy="1457514"/>
            </a:xfrm>
            <a:prstGeom prst="rect">
              <a:avLst/>
            </a:prstGeom>
          </p:spPr>
        </p:pic>
        <p:pic>
          <p:nvPicPr>
            <p:cNvPr id="8" name="그림 7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D2B0C6BA-E4FC-4F37-B7DA-AC0341BD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720" y="4157757"/>
              <a:ext cx="1679800" cy="1679800"/>
            </a:xfrm>
            <a:prstGeom prst="rect">
              <a:avLst/>
            </a:prstGeom>
          </p:spPr>
        </p:pic>
        <p:pic>
          <p:nvPicPr>
            <p:cNvPr id="10" name="그림 9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E26AAE87-3FA8-424B-B4B2-5FCF70D96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16" y="4492024"/>
              <a:ext cx="1456204" cy="14562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DB16195-9F79-4F4A-8337-377B39F2C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118" y="1511999"/>
              <a:ext cx="1679801" cy="16798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6020604-DB2B-4103-86F8-82ACB08C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639" y="2526382"/>
              <a:ext cx="1805235" cy="180523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084ADE-FB6A-421B-954B-FD97627D5021}"/>
              </a:ext>
            </a:extLst>
          </p:cNvPr>
          <p:cNvSpPr/>
          <p:nvPr/>
        </p:nvSpPr>
        <p:spPr>
          <a:xfrm>
            <a:off x="3083796" y="5079503"/>
            <a:ext cx="6024406" cy="683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데이터가 많을 수록 </a:t>
            </a:r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정보</a:t>
            </a: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가 생성</a:t>
            </a:r>
            <a:endParaRPr lang="en-US" altLang="ko-KR" sz="28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867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4F8A7-C506-45CD-A413-90EF8218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 자원의 중요성</a:t>
            </a:r>
          </a:p>
        </p:txBody>
      </p:sp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7410D96F-CD0F-4CCF-9172-81F675E18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8" t="15859" r="15943" b="15983"/>
          <a:stretch/>
        </p:blipFill>
        <p:spPr>
          <a:xfrm>
            <a:off x="3616036" y="1622546"/>
            <a:ext cx="4959927" cy="49599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6DC38B-02AC-46BD-B930-97C4C305DB23}"/>
              </a:ext>
            </a:extLst>
          </p:cNvPr>
          <p:cNvSpPr/>
          <p:nvPr/>
        </p:nvSpPr>
        <p:spPr>
          <a:xfrm>
            <a:off x="4414983" y="2392218"/>
            <a:ext cx="1219200" cy="646545"/>
          </a:xfrm>
          <a:prstGeom prst="rect">
            <a:avLst/>
          </a:prstGeom>
          <a:solidFill>
            <a:srgbClr val="333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정보력</a:t>
            </a:r>
          </a:p>
        </p:txBody>
      </p:sp>
    </p:spTree>
    <p:extLst>
      <p:ext uri="{BB962C8B-B14F-4D97-AF65-F5344CB8AC3E}">
        <p14:creationId xmlns:p14="http://schemas.microsoft.com/office/powerpoint/2010/main" val="326852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B1D607-148A-4EA5-A752-10C921AC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776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88A717-4D7D-4401-9355-6DA391EBF81B}"/>
              </a:ext>
            </a:extLst>
          </p:cNvPr>
          <p:cNvSpPr/>
          <p:nvPr/>
        </p:nvSpPr>
        <p:spPr>
          <a:xfrm>
            <a:off x="0" y="990600"/>
            <a:ext cx="12192000" cy="4142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여자, 사람이(가) 표시된 사진&#10;&#10;자동 생성된 설명">
            <a:extLst>
              <a:ext uri="{FF2B5EF4-FFF2-40B4-BE49-F238E27FC236}">
                <a16:creationId xmlns:a16="http://schemas.microsoft.com/office/drawing/2014/main" id="{BBB58EDD-5AA5-47FC-9AF5-25A49723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2" b="3659"/>
          <a:stretch/>
        </p:blipFill>
        <p:spPr>
          <a:xfrm>
            <a:off x="2632283" y="1178327"/>
            <a:ext cx="6927434" cy="3767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A4E33-7722-41DC-B7E4-53E92AE3A511}"/>
              </a:ext>
            </a:extLst>
          </p:cNvPr>
          <p:cNvSpPr txBox="1"/>
          <p:nvPr/>
        </p:nvSpPr>
        <p:spPr>
          <a:xfrm flipH="1">
            <a:off x="2719872" y="5513457"/>
            <a:ext cx="6752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고도 B" panose="02000503000000020004" pitchFamily="2" charset="-127"/>
                <a:ea typeface="고도 B" panose="02000503000000020004" pitchFamily="2" charset="-127"/>
              </a:rPr>
              <a:t>2016</a:t>
            </a:r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년</a:t>
            </a:r>
            <a:r>
              <a:rPr lang="en-US" altLang="ko-KR" sz="40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ko-KR" sz="4000" dirty="0">
                <a:solidFill>
                  <a:srgbClr val="FFD70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AlphaGo</a:t>
            </a:r>
            <a:r>
              <a:rPr lang="ko-KR" altLang="en-US" sz="4000" dirty="0">
                <a:latin typeface="고도 B" panose="02000503000000020004" pitchFamily="2" charset="-127"/>
                <a:ea typeface="고도 B" panose="02000503000000020004" pitchFamily="2" charset="-127"/>
              </a:rPr>
              <a:t>의 등장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7C841B-FCDF-4EE2-BACE-B0D6E7FD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알파고의 등장</a:t>
            </a:r>
          </a:p>
        </p:txBody>
      </p:sp>
    </p:spTree>
    <p:extLst>
      <p:ext uri="{BB962C8B-B14F-4D97-AF65-F5344CB8AC3E}">
        <p14:creationId xmlns:p14="http://schemas.microsoft.com/office/powerpoint/2010/main" val="1060050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정장, 벽이(가) 표시된 사진&#10;&#10;자동 생성된 설명">
            <a:extLst>
              <a:ext uri="{FF2B5EF4-FFF2-40B4-BE49-F238E27FC236}">
                <a16:creationId xmlns:a16="http://schemas.microsoft.com/office/drawing/2014/main" id="{456D940A-0E72-438A-9B4A-91B61425D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3" y="1461154"/>
            <a:ext cx="3403016" cy="4925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D93382-9C69-4993-BFD2-03FC2CAB31B4}"/>
              </a:ext>
            </a:extLst>
          </p:cNvPr>
          <p:cNvSpPr txBox="1"/>
          <p:nvPr/>
        </p:nvSpPr>
        <p:spPr>
          <a:xfrm>
            <a:off x="840509" y="2311899"/>
            <a:ext cx="4710546" cy="2876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1B317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인간이 패한 것이 아니라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이세돌이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진 겁니다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1B317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”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5202D2A-243B-4A36-8AE7-CD6A841C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알파고의 등장</a:t>
            </a:r>
          </a:p>
        </p:txBody>
      </p:sp>
    </p:spTree>
    <p:extLst>
      <p:ext uri="{BB962C8B-B14F-4D97-AF65-F5344CB8AC3E}">
        <p14:creationId xmlns:p14="http://schemas.microsoft.com/office/powerpoint/2010/main" val="318813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EA944D-A043-406C-A588-7A3D2AD4C697}"/>
              </a:ext>
            </a:extLst>
          </p:cNvPr>
          <p:cNvSpPr txBox="1"/>
          <p:nvPr/>
        </p:nvSpPr>
        <p:spPr>
          <a:xfrm>
            <a:off x="2499502" y="5412509"/>
            <a:ext cx="651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인공지능에 대한 사람들의 관심이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폭발적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증가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D3E2F-995F-427B-AEAC-0260860F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6BDBAC5-F9C4-4065-A89F-1E12E44B0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9" y="1909550"/>
            <a:ext cx="1086954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10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71A7A-4FAD-41B4-9AFE-79507B85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지능의 역사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E6DF21B-F1B6-4CC7-A3E6-1EC84E0F4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2"/>
          <a:stretch/>
        </p:blipFill>
        <p:spPr>
          <a:xfrm>
            <a:off x="862200" y="1607126"/>
            <a:ext cx="10467599" cy="447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0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C8579996-DC8D-44D5-B24B-F74982FE3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 데이터</a:t>
            </a:r>
            <a:r>
              <a:rPr lang="en-US" altLang="ko-KR" dirty="0"/>
              <a:t>? </a:t>
            </a:r>
            <a:r>
              <a:rPr lang="ko-KR" altLang="en-US" dirty="0"/>
              <a:t>인공 지능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309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91389-FDD9-436F-98E1-E3A9BFA6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676B7-6A60-4ADD-83B5-0296BB6DA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12" y="1933926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9E4FE-FC4F-4C5D-B62C-1B95FCCB9575}"/>
              </a:ext>
            </a:extLst>
          </p:cNvPr>
          <p:cNvSpPr txBox="1"/>
          <p:nvPr/>
        </p:nvSpPr>
        <p:spPr>
          <a:xfrm>
            <a:off x="7293631" y="2303380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시스템에 의해 만들어진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지능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EA0F01E-DEE3-4246-A671-472AF98F47DB}"/>
              </a:ext>
            </a:extLst>
          </p:cNvPr>
          <p:cNvSpPr/>
          <p:nvPr/>
        </p:nvSpPr>
        <p:spPr>
          <a:xfrm>
            <a:off x="6474690" y="3232727"/>
            <a:ext cx="4729019" cy="1839128"/>
          </a:xfrm>
          <a:prstGeom prst="wedgeRoundRectCallout">
            <a:avLst>
              <a:gd name="adj1" fmla="val 34577"/>
              <a:gd name="adj2" fmla="val -68697"/>
              <a:gd name="adj3" fmla="val 16667"/>
            </a:avLst>
          </a:prstGeom>
          <a:noFill/>
          <a:ln w="38100">
            <a:solidFill>
              <a:srgbClr val="1B31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도전적인 새로운 과제를 성취하기 위한 </a:t>
            </a:r>
            <a:endParaRPr lang="en-US" altLang="ko-KR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사전지식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경험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적용할 수 있는 능력</a:t>
            </a:r>
          </a:p>
        </p:txBody>
      </p:sp>
    </p:spTree>
    <p:extLst>
      <p:ext uri="{BB962C8B-B14F-4D97-AF65-F5344CB8AC3E}">
        <p14:creationId xmlns:p14="http://schemas.microsoft.com/office/powerpoint/2010/main" val="10212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3A682-3AC5-4145-B409-C1DBBC61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68EA-A3C3-4E61-B4F6-7A07B907A0B2}"/>
              </a:ext>
            </a:extLst>
          </p:cNvPr>
          <p:cNvSpPr txBox="1"/>
          <p:nvPr/>
        </p:nvSpPr>
        <p:spPr>
          <a:xfrm>
            <a:off x="1762135" y="5735628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빨강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–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정지  </a:t>
            </a:r>
            <a:r>
              <a:rPr lang="ko-KR" altLang="en-US" sz="2000" dirty="0">
                <a:solidFill>
                  <a:srgbClr val="0099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초록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진행</a:t>
            </a:r>
          </a:p>
        </p:txBody>
      </p:sp>
      <p:pic>
        <p:nvPicPr>
          <p:cNvPr id="8" name="그림 7" descr="교통, 옅은, 실외, 중지이(가) 표시된 사진&#10;&#10;자동 생성된 설명">
            <a:extLst>
              <a:ext uri="{FF2B5EF4-FFF2-40B4-BE49-F238E27FC236}">
                <a16:creationId xmlns:a16="http://schemas.microsoft.com/office/drawing/2014/main" id="{9A12D3A2-26F3-4D0F-9C30-A92010ACB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63" y="1902538"/>
            <a:ext cx="3417455" cy="3417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F63866-DC76-4A26-BE67-F1234A8B874A}"/>
              </a:ext>
            </a:extLst>
          </p:cNvPr>
          <p:cNvSpPr txBox="1"/>
          <p:nvPr/>
        </p:nvSpPr>
        <p:spPr>
          <a:xfrm>
            <a:off x="6884588" y="2757601"/>
            <a:ext cx="4168129" cy="1707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</a:t>
            </a:r>
            <a:r>
              <a:rPr lang="en-US" altLang="ko-KR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사전지식</a:t>
            </a:r>
            <a:r>
              <a:rPr lang="en-US" altLang="ko-KR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경험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에 의한 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지식으로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신호등의 의미를 알고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알맞게 횡단보도를 건널 수 있음</a:t>
            </a:r>
          </a:p>
        </p:txBody>
      </p:sp>
    </p:spTree>
    <p:extLst>
      <p:ext uri="{BB962C8B-B14F-4D97-AF65-F5344CB8AC3E}">
        <p14:creationId xmlns:p14="http://schemas.microsoft.com/office/powerpoint/2010/main" val="3668149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FAC68-286C-463A-B349-3A8D88D5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1550E1-0C9A-4B55-93FB-8B21FAD3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12" y="2245011"/>
            <a:ext cx="3137929" cy="3137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C3AD2-28A8-48BB-92BC-5ADC7825A816}"/>
              </a:ext>
            </a:extLst>
          </p:cNvPr>
          <p:cNvSpPr txBox="1"/>
          <p:nvPr/>
        </p:nvSpPr>
        <p:spPr>
          <a:xfrm>
            <a:off x="7111463" y="1990849"/>
            <a:ext cx="3576621" cy="1438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빨강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은 정지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정지는 멈추는 것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걷는 것을 중단하면 멈출 수 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6BB3F-E62B-471F-919F-57D3D636800A}"/>
              </a:ext>
            </a:extLst>
          </p:cNvPr>
          <p:cNvSpPr txBox="1"/>
          <p:nvPr/>
        </p:nvSpPr>
        <p:spPr>
          <a:xfrm>
            <a:off x="7261343" y="3964335"/>
            <a:ext cx="3276859" cy="1438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0099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초록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은 진행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진행은 앞으로 나아가는 것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걸으면 앞으로 나아갈 수 있음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06F22D4-13ED-4031-AD77-338EE940DE61}"/>
              </a:ext>
            </a:extLst>
          </p:cNvPr>
          <p:cNvSpPr/>
          <p:nvPr/>
        </p:nvSpPr>
        <p:spPr>
          <a:xfrm flipH="1">
            <a:off x="5173692" y="3429000"/>
            <a:ext cx="1446000" cy="701231"/>
          </a:xfrm>
          <a:prstGeom prst="rightArrow">
            <a:avLst>
              <a:gd name="adj1" fmla="val 65695"/>
              <a:gd name="adj2" fmla="val 63079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고도 M" panose="02000503000000020004" pitchFamily="2" charset="-127"/>
                <a:ea typeface="고도 M" panose="02000503000000020004" pitchFamily="2" charset="-127"/>
              </a:rPr>
              <a:t>학 습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16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1FF6F-3322-47A9-9461-B81587D4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</a:t>
            </a:r>
          </a:p>
        </p:txBody>
      </p:sp>
      <p:pic>
        <p:nvPicPr>
          <p:cNvPr id="4" name="그림 3" descr="나무, 실외, 교통, 옅은이(가) 표시된 사진&#10;&#10;자동 생성된 설명">
            <a:extLst>
              <a:ext uri="{FF2B5EF4-FFF2-40B4-BE49-F238E27FC236}">
                <a16:creationId xmlns:a16="http://schemas.microsoft.com/office/drawing/2014/main" id="{5D09614B-3C56-41C8-BE5B-411DE1070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 r="30044"/>
          <a:stretch/>
        </p:blipFill>
        <p:spPr>
          <a:xfrm>
            <a:off x="2109064" y="1458807"/>
            <a:ext cx="2831900" cy="2831900"/>
          </a:xfrm>
          <a:prstGeom prst="rect">
            <a:avLst/>
          </a:prstGeom>
        </p:spPr>
      </p:pic>
      <p:pic>
        <p:nvPicPr>
          <p:cNvPr id="6" name="그림 5" descr="실외, 건물, 표지판, 거리이(가) 표시된 사진&#10;&#10;자동 생성된 설명">
            <a:extLst>
              <a:ext uri="{FF2B5EF4-FFF2-40B4-BE49-F238E27FC236}">
                <a16:creationId xmlns:a16="http://schemas.microsoft.com/office/drawing/2014/main" id="{2F036FAD-FDB2-459B-ACDF-F5DD965BC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251036" y="1458807"/>
            <a:ext cx="2831900" cy="283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98DB15-EC02-4273-9C7B-000EF929287B}"/>
              </a:ext>
            </a:extLst>
          </p:cNvPr>
          <p:cNvSpPr txBox="1"/>
          <p:nvPr/>
        </p:nvSpPr>
        <p:spPr>
          <a:xfrm>
            <a:off x="3100987" y="4758914"/>
            <a:ext cx="5990026" cy="514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사람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여러 가지 요인들을 고려해서 의사결정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5122E-3A92-4E15-895A-730EC35EF9AC}"/>
              </a:ext>
            </a:extLst>
          </p:cNvPr>
          <p:cNvSpPr/>
          <p:nvPr/>
        </p:nvSpPr>
        <p:spPr>
          <a:xfrm>
            <a:off x="3562292" y="5399193"/>
            <a:ext cx="5067414" cy="7683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인공지능</a:t>
            </a:r>
            <a:r>
              <a:rPr lang="en-US" altLang="ko-KR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?????????????????</a:t>
            </a:r>
            <a:endParaRPr lang="ko-KR" altLang="en-US" sz="32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2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A96AE-D04D-4A3B-91A7-58623039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81DB1-314C-42B0-8CFD-4CC6D7BB067C}"/>
              </a:ext>
            </a:extLst>
          </p:cNvPr>
          <p:cNvSpPr txBox="1"/>
          <p:nvPr/>
        </p:nvSpPr>
        <p:spPr>
          <a:xfrm>
            <a:off x="1849581" y="1819567"/>
            <a:ext cx="8492836" cy="115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사람도 아무리 사소한 의사 결정이라도 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인식하지 못 할 정도로 순식간에 여러 요인들을 고려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04F5F-C8AC-4A37-A702-6206B5E29F14}"/>
              </a:ext>
            </a:extLst>
          </p:cNvPr>
          <p:cNvSpPr txBox="1"/>
          <p:nvPr/>
        </p:nvSpPr>
        <p:spPr>
          <a:xfrm>
            <a:off x="1849582" y="3912695"/>
            <a:ext cx="8492836" cy="187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인공지능이 의사결정과 관련된 모든 요인을 학습하고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고려하여 인간과 비슷한 의사결정을 할 수 있도록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정교하게 다듬어 주는 것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(Tuning)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ko-KR" altLang="en-US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</a:t>
            </a:r>
            <a:r>
              <a:rPr lang="en-US" altLang="ko-KR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</a:t>
            </a:r>
            <a:r>
              <a:rPr lang="en-US" altLang="ko-KR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</a:t>
            </a:r>
            <a:r>
              <a:rPr lang="en-US" altLang="ko-KR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요</a:t>
            </a:r>
            <a:endParaRPr lang="ko-KR" altLang="en-US" sz="24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L 도형 4">
            <a:extLst>
              <a:ext uri="{FF2B5EF4-FFF2-40B4-BE49-F238E27FC236}">
                <a16:creationId xmlns:a16="http://schemas.microsoft.com/office/drawing/2014/main" id="{22D82132-5F20-452A-AD22-1966C65C5C9B}"/>
              </a:ext>
            </a:extLst>
          </p:cNvPr>
          <p:cNvSpPr/>
          <p:nvPr/>
        </p:nvSpPr>
        <p:spPr>
          <a:xfrm rot="18900000">
            <a:off x="5869708" y="3216505"/>
            <a:ext cx="452582" cy="452582"/>
          </a:xfrm>
          <a:prstGeom prst="corner">
            <a:avLst>
              <a:gd name="adj1" fmla="val 25000"/>
              <a:gd name="adj2" fmla="val 23430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02E6F-025D-47B2-9AEC-C470FA56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E98AC68-2F23-46BE-945C-660088AC0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90" y="1205490"/>
            <a:ext cx="7421419" cy="548257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F327DA9-BB30-4CEB-8673-E6AA6108D5C4}"/>
              </a:ext>
            </a:extLst>
          </p:cNvPr>
          <p:cNvSpPr/>
          <p:nvPr/>
        </p:nvSpPr>
        <p:spPr>
          <a:xfrm>
            <a:off x="7610762" y="5211615"/>
            <a:ext cx="720436" cy="277092"/>
          </a:xfrm>
          <a:prstGeom prst="frame">
            <a:avLst>
              <a:gd name="adj1" fmla="val 132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98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12D6069-04A7-4578-850A-3C9F6087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787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9C99C-C0ED-4091-A610-325DBD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86" y="48491"/>
            <a:ext cx="11398827" cy="942109"/>
          </a:xfrm>
        </p:spPr>
        <p:txBody>
          <a:bodyPr/>
          <a:lstStyle/>
          <a:p>
            <a:r>
              <a:rPr lang="ko-KR" altLang="en-US" dirty="0"/>
              <a:t>머신 러닝</a:t>
            </a:r>
          </a:p>
        </p:txBody>
      </p:sp>
      <p:pic>
        <p:nvPicPr>
          <p:cNvPr id="1029" name="Picture 5" descr="https://lh3.googleusercontent.com/pETDcsoi1Xkh9N2DmLVNpsPXMr8-li_wkAhRDd_fa2XlAWf0EadedhOfY9BhdRRR-7fpZ5_9NESqzbe6L1jFrxakhCXhUX3zXaFemGhA4Xz3Ef4w66Zuwcs3yDfhJia6hPvDdmuzNZU">
            <a:extLst>
              <a:ext uri="{FF2B5EF4-FFF2-40B4-BE49-F238E27FC236}">
                <a16:creationId xmlns:a16="http://schemas.microsoft.com/office/drawing/2014/main" id="{EA8D734E-1EE7-469A-BDCC-A9032DD3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16" y="1957014"/>
            <a:ext cx="4142057" cy="25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kfTsXQA39obMEZaKbtH7syICAWeGGbDLslb2-ikTAKlgtRod1vOa6wwTO270c7uho7BfMixuQKDplhHVlsfT7mUyoimoZ_CTRj8jNMM_U-XJH0bolvCHV4gkATgpUDzqh5oHoWq1nEw">
            <a:extLst>
              <a:ext uri="{FF2B5EF4-FFF2-40B4-BE49-F238E27FC236}">
                <a16:creationId xmlns:a16="http://schemas.microsoft.com/office/drawing/2014/main" id="{FF512693-3710-4444-860E-D7086940D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990" y="1370729"/>
            <a:ext cx="5162343" cy="370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151FD4-7FB2-4E04-B5A8-E8DC620DF0BC}"/>
              </a:ext>
            </a:extLst>
          </p:cNvPr>
          <p:cNvSpPr/>
          <p:nvPr/>
        </p:nvSpPr>
        <p:spPr>
          <a:xfrm>
            <a:off x="2082799" y="5330314"/>
            <a:ext cx="802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과거</a:t>
            </a:r>
            <a:r>
              <a:rPr lang="en-US" altLang="ko-KR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의 데이터를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미래</a:t>
            </a:r>
            <a:r>
              <a:rPr lang="en-US" altLang="ko-KR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데이터를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1084323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1FF6F-3322-47A9-9461-B81587D4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원리</a:t>
            </a:r>
          </a:p>
        </p:txBody>
      </p:sp>
      <p:pic>
        <p:nvPicPr>
          <p:cNvPr id="4" name="그림 3" descr="나무, 실외, 교통, 옅은이(가) 표시된 사진&#10;&#10;자동 생성된 설명">
            <a:extLst>
              <a:ext uri="{FF2B5EF4-FFF2-40B4-BE49-F238E27FC236}">
                <a16:creationId xmlns:a16="http://schemas.microsoft.com/office/drawing/2014/main" id="{5D09614B-3C56-41C8-BE5B-411DE1070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 r="30044"/>
          <a:stretch/>
        </p:blipFill>
        <p:spPr>
          <a:xfrm>
            <a:off x="2109064" y="1458807"/>
            <a:ext cx="2831900" cy="2831900"/>
          </a:xfrm>
          <a:prstGeom prst="rect">
            <a:avLst/>
          </a:prstGeom>
        </p:spPr>
      </p:pic>
      <p:pic>
        <p:nvPicPr>
          <p:cNvPr id="6" name="그림 5" descr="실외, 건물, 표지판, 거리이(가) 표시된 사진&#10;&#10;자동 생성된 설명">
            <a:extLst>
              <a:ext uri="{FF2B5EF4-FFF2-40B4-BE49-F238E27FC236}">
                <a16:creationId xmlns:a16="http://schemas.microsoft.com/office/drawing/2014/main" id="{2F036FAD-FDB2-459B-ACDF-F5DD965BC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251036" y="1458807"/>
            <a:ext cx="2831900" cy="2831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5122E-3A92-4E15-895A-730EC35EF9AC}"/>
              </a:ext>
            </a:extLst>
          </p:cNvPr>
          <p:cNvSpPr/>
          <p:nvPr/>
        </p:nvSpPr>
        <p:spPr>
          <a:xfrm>
            <a:off x="3562292" y="5015017"/>
            <a:ext cx="5067414" cy="7683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인공지능</a:t>
            </a:r>
            <a:r>
              <a:rPr lang="en-US" altLang="ko-KR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?????????????????</a:t>
            </a:r>
            <a:endParaRPr lang="ko-KR" altLang="en-US" sz="32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0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052FD-15E6-44A0-8C88-6C58D937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원리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7EB86-C5B1-4FBF-973C-ED04E028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12" y="2245011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90448-C86A-4455-8C3E-34BEA4EDFA88}"/>
              </a:ext>
            </a:extLst>
          </p:cNvPr>
          <p:cNvSpPr txBox="1"/>
          <p:nvPr/>
        </p:nvSpPr>
        <p:spPr>
          <a:xfrm>
            <a:off x="6793690" y="1906377"/>
            <a:ext cx="4230645" cy="2361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차로의 수와 남은 화살표의 상관관계식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걸음 속도와 횡단보도 길이의 관계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주변 보행자 수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정지해 있는 차의 수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…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69BB08D-1585-412D-B3EB-B4B15D14A453}"/>
              </a:ext>
            </a:extLst>
          </p:cNvPr>
          <p:cNvSpPr/>
          <p:nvPr/>
        </p:nvSpPr>
        <p:spPr>
          <a:xfrm flipH="1">
            <a:off x="5173692" y="3429000"/>
            <a:ext cx="1446000" cy="701231"/>
          </a:xfrm>
          <a:prstGeom prst="rightArrow">
            <a:avLst>
              <a:gd name="adj1" fmla="val 65695"/>
              <a:gd name="adj2" fmla="val 63079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고도 M" panose="02000503000000020004" pitchFamily="2" charset="-127"/>
                <a:ea typeface="고도 M" panose="02000503000000020004" pitchFamily="2" charset="-127"/>
              </a:rPr>
              <a:t>학 습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18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1431DD1-0883-4717-97E3-06709412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산업혁명 핵심 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1B36E6-BBB8-4EDE-9319-D7F1B2A82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" b="8668"/>
          <a:stretch/>
        </p:blipFill>
        <p:spPr>
          <a:xfrm>
            <a:off x="1808773" y="1399591"/>
            <a:ext cx="8574453" cy="3219061"/>
          </a:xfrm>
          <a:prstGeom prst="rect">
            <a:avLst/>
          </a:prstGeom>
        </p:spPr>
      </p:pic>
      <p:sp>
        <p:nvSpPr>
          <p:cNvPr id="6" name="육각형 5">
            <a:extLst>
              <a:ext uri="{FF2B5EF4-FFF2-40B4-BE49-F238E27FC236}">
                <a16:creationId xmlns:a16="http://schemas.microsoft.com/office/drawing/2014/main" id="{5EA21E69-078A-4246-ADCB-64A080742EDA}"/>
              </a:ext>
            </a:extLst>
          </p:cNvPr>
          <p:cNvSpPr/>
          <p:nvPr/>
        </p:nvSpPr>
        <p:spPr>
          <a:xfrm>
            <a:off x="3178629" y="1572153"/>
            <a:ext cx="1754155" cy="1441635"/>
          </a:xfrm>
          <a:prstGeom prst="hexagon">
            <a:avLst>
              <a:gd name="adj" fmla="val 32025"/>
              <a:gd name="vf" fmla="val 115470"/>
            </a:avLst>
          </a:prstGeom>
          <a:noFill/>
          <a:ln w="76200"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D31CBE22-9C58-404C-990B-97132BA894F8}"/>
              </a:ext>
            </a:extLst>
          </p:cNvPr>
          <p:cNvSpPr/>
          <p:nvPr/>
        </p:nvSpPr>
        <p:spPr>
          <a:xfrm>
            <a:off x="7175241" y="2288303"/>
            <a:ext cx="1754155" cy="1441635"/>
          </a:xfrm>
          <a:prstGeom prst="hexagon">
            <a:avLst>
              <a:gd name="adj" fmla="val 32025"/>
              <a:gd name="vf" fmla="val 115470"/>
            </a:avLst>
          </a:prstGeom>
          <a:noFill/>
          <a:ln w="76200"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8F96E0-DAB2-4452-AB6A-214367F486F8}"/>
              </a:ext>
            </a:extLst>
          </p:cNvPr>
          <p:cNvSpPr txBox="1"/>
          <p:nvPr/>
        </p:nvSpPr>
        <p:spPr>
          <a:xfrm>
            <a:off x="2139432" y="5276530"/>
            <a:ext cx="38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빅 데이터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(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데이터 분석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A5D93-99C8-4065-A889-1D78AA5A82A8}"/>
              </a:ext>
            </a:extLst>
          </p:cNvPr>
          <p:cNvSpPr txBox="1"/>
          <p:nvPr/>
        </p:nvSpPr>
        <p:spPr>
          <a:xfrm>
            <a:off x="6344038" y="5276530"/>
            <a:ext cx="341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인공 지능</a:t>
            </a:r>
          </a:p>
        </p:txBody>
      </p:sp>
    </p:spTree>
    <p:extLst>
      <p:ext uri="{BB962C8B-B14F-4D97-AF65-F5344CB8AC3E}">
        <p14:creationId xmlns:p14="http://schemas.microsoft.com/office/powerpoint/2010/main" val="185358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4671-D19C-4065-8AA8-90ECE10A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원리</a:t>
            </a:r>
          </a:p>
        </p:txBody>
      </p:sp>
      <p:pic>
        <p:nvPicPr>
          <p:cNvPr id="3" name="그림 2" descr="실외, 건물, 표지판, 거리이(가) 표시된 사진&#10;&#10;자동 생성된 설명">
            <a:extLst>
              <a:ext uri="{FF2B5EF4-FFF2-40B4-BE49-F238E27FC236}">
                <a16:creationId xmlns:a16="http://schemas.microsoft.com/office/drawing/2014/main" id="{B5ABEDF9-777C-4E09-B1F4-72C7D01C6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789270" y="1384916"/>
            <a:ext cx="2831900" cy="2831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0518D6-BA5A-4143-9F5A-302867135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3" y="3131702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4D962-6175-4208-9396-78BC850DBCB9}"/>
              </a:ext>
            </a:extLst>
          </p:cNvPr>
          <p:cNvSpPr txBox="1"/>
          <p:nvPr/>
        </p:nvSpPr>
        <p:spPr>
          <a:xfrm rot="491042">
            <a:off x="4102883" y="2683422"/>
            <a:ext cx="3105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예측 결과 지금은  건너는 것이 적합합니다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96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65697-40FF-4FA3-82B9-8F96D7D3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원리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0B6C6-B432-4043-A6E2-A7DA1DD5E373}"/>
              </a:ext>
            </a:extLst>
          </p:cNvPr>
          <p:cNvSpPr txBox="1"/>
          <p:nvPr/>
        </p:nvSpPr>
        <p:spPr>
          <a:xfrm rot="21222906">
            <a:off x="8931563" y="2558473"/>
            <a:ext cx="260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물론 시뮬레이션으로</a:t>
            </a:r>
            <a:endParaRPr lang="en-US" altLang="ko-KR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돌렸겠죠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..?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AAF7934-C262-4E3B-AC2E-BB4E6D2585AF}"/>
              </a:ext>
            </a:extLst>
          </p:cNvPr>
          <p:cNvGrpSpPr/>
          <p:nvPr/>
        </p:nvGrpSpPr>
        <p:grpSpPr>
          <a:xfrm>
            <a:off x="3873254" y="2108264"/>
            <a:ext cx="4445490" cy="4445490"/>
            <a:chOff x="1824523" y="2491006"/>
            <a:chExt cx="3308622" cy="3308622"/>
          </a:xfrm>
        </p:grpSpPr>
        <p:pic>
          <p:nvPicPr>
            <p:cNvPr id="6" name="그림 5" descr="레고, 장난감이(가) 표시된 사진&#10;&#10;자동 생성된 설명">
              <a:extLst>
                <a:ext uri="{FF2B5EF4-FFF2-40B4-BE49-F238E27FC236}">
                  <a16:creationId xmlns:a16="http://schemas.microsoft.com/office/drawing/2014/main" id="{54A22A37-D441-4EA3-AD26-B56DA3F5B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523" y="2491006"/>
              <a:ext cx="3308622" cy="3308622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6C318C-0865-475E-A26A-DACFAFB8B891}"/>
                </a:ext>
              </a:extLst>
            </p:cNvPr>
            <p:cNvSpPr/>
            <p:nvPr/>
          </p:nvSpPr>
          <p:spPr>
            <a:xfrm>
              <a:off x="3842326" y="3035526"/>
              <a:ext cx="350982" cy="350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0F9F57-B65A-4B2F-B8C8-0EF7957C23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10"/>
            <a:stretch/>
          </p:blipFill>
          <p:spPr>
            <a:xfrm rot="20202350">
              <a:off x="3471604" y="2612181"/>
              <a:ext cx="1073952" cy="911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7270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052FD-15E6-44A0-8C88-6C58D937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원리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7EB86-C5B1-4FBF-973C-ED04E028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12" y="2245011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90448-C86A-4455-8C3E-34BEA4EDFA88}"/>
              </a:ext>
            </a:extLst>
          </p:cNvPr>
          <p:cNvSpPr txBox="1"/>
          <p:nvPr/>
        </p:nvSpPr>
        <p:spPr>
          <a:xfrm>
            <a:off x="6821400" y="1479072"/>
            <a:ext cx="4230645" cy="4669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차로의 수와 남은 화살표의 상관관계식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걸음 속도와 횡단보도 길이의 관계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보행자 수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정지해 있는 차의 수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초록등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점등 시간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자동차의 평균 주행 속도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주변 소음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주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야간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날씨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…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69BB08D-1585-412D-B3EB-B4B15D14A453}"/>
              </a:ext>
            </a:extLst>
          </p:cNvPr>
          <p:cNvSpPr/>
          <p:nvPr/>
        </p:nvSpPr>
        <p:spPr>
          <a:xfrm flipH="1">
            <a:off x="5173692" y="3429000"/>
            <a:ext cx="1446000" cy="701231"/>
          </a:xfrm>
          <a:prstGeom prst="rightArrow">
            <a:avLst>
              <a:gd name="adj1" fmla="val 65695"/>
              <a:gd name="adj2" fmla="val 63079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고도 M" panose="02000503000000020004" pitchFamily="2" charset="-127"/>
                <a:ea typeface="고도 M" panose="02000503000000020004" pitchFamily="2" charset="-127"/>
              </a:rPr>
              <a:t>학 습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30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4671-D19C-4065-8AA8-90ECE10A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원리</a:t>
            </a:r>
          </a:p>
        </p:txBody>
      </p:sp>
      <p:pic>
        <p:nvPicPr>
          <p:cNvPr id="3" name="그림 2" descr="실외, 건물, 표지판, 거리이(가) 표시된 사진&#10;&#10;자동 생성된 설명">
            <a:extLst>
              <a:ext uri="{FF2B5EF4-FFF2-40B4-BE49-F238E27FC236}">
                <a16:creationId xmlns:a16="http://schemas.microsoft.com/office/drawing/2014/main" id="{B5ABEDF9-777C-4E09-B1F4-72C7D01C6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789270" y="1384916"/>
            <a:ext cx="2831900" cy="2831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0518D6-BA5A-4143-9F5A-302867135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3" y="3131702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4D962-6175-4208-9396-78BC850DBCB9}"/>
              </a:ext>
            </a:extLst>
          </p:cNvPr>
          <p:cNvSpPr txBox="1"/>
          <p:nvPr/>
        </p:nvSpPr>
        <p:spPr>
          <a:xfrm rot="491042">
            <a:off x="3829126" y="2795352"/>
            <a:ext cx="3707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예측 결과 지금은 정지하고 </a:t>
            </a:r>
            <a:endParaRPr lang="en-US" altLang="ko-KR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다음 신호에 건너는 것이 적합합니다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303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8E72F-E15C-41E9-9A88-FDAF554D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러닝의 원리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662DBB-F9E7-401F-A200-C0E9A3A57D2F}"/>
              </a:ext>
            </a:extLst>
          </p:cNvPr>
          <p:cNvGrpSpPr/>
          <p:nvPr/>
        </p:nvGrpSpPr>
        <p:grpSpPr>
          <a:xfrm>
            <a:off x="4189844" y="1822976"/>
            <a:ext cx="3812309" cy="4367008"/>
            <a:chOff x="4334164" y="1831732"/>
            <a:chExt cx="3627275" cy="41550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CF1FF8-8041-48DA-9239-2CEFE12BA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7015">
              <a:off x="5387172" y="1831732"/>
              <a:ext cx="1383084" cy="13830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060502A-87F5-4A48-A25E-50D4DCFDE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41"/>
            <a:stretch/>
          </p:blipFill>
          <p:spPr>
            <a:xfrm>
              <a:off x="4334164" y="2937725"/>
              <a:ext cx="3627275" cy="304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632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0FDC934-45B6-43CD-A9BD-803ECB55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974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DCA65-B333-4B0D-A6E9-05429DEF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A5427F-F028-4F9F-BDF8-A86A213375AB}"/>
              </a:ext>
            </a:extLst>
          </p:cNvPr>
          <p:cNvGrpSpPr/>
          <p:nvPr/>
        </p:nvGrpSpPr>
        <p:grpSpPr>
          <a:xfrm>
            <a:off x="697352" y="2347003"/>
            <a:ext cx="10797294" cy="2681242"/>
            <a:chOff x="885444" y="2383948"/>
            <a:chExt cx="10797294" cy="268124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901D99-9F0C-4A26-A4B2-A77AB9FD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847" y="2383948"/>
              <a:ext cx="4744488" cy="2670469"/>
            </a:xfrm>
            <a:prstGeom prst="rect">
              <a:avLst/>
            </a:prstGeom>
          </p:spPr>
        </p:pic>
        <p:pic>
          <p:nvPicPr>
            <p:cNvPr id="11" name="그림 10" descr="동물이(가) 표시된 사진&#10;&#10;자동 생성된 설명">
              <a:extLst>
                <a:ext uri="{FF2B5EF4-FFF2-40B4-BE49-F238E27FC236}">
                  <a16:creationId xmlns:a16="http://schemas.microsoft.com/office/drawing/2014/main" id="{BC43D5A4-9475-4075-AF16-FBF7279F1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63" r="4337"/>
            <a:stretch/>
          </p:blipFill>
          <p:spPr>
            <a:xfrm>
              <a:off x="885444" y="2383948"/>
              <a:ext cx="2670470" cy="2670470"/>
            </a:xfrm>
            <a:prstGeom prst="rect">
              <a:avLst/>
            </a:prstGeom>
          </p:spPr>
        </p:pic>
        <p:pic>
          <p:nvPicPr>
            <p:cNvPr id="13" name="그림 12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139095F5-7107-4F3B-AFAC-B17D3B336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0" r="18750"/>
            <a:stretch/>
          </p:blipFill>
          <p:spPr>
            <a:xfrm>
              <a:off x="9012268" y="2394720"/>
              <a:ext cx="2670470" cy="2670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89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4BBA2-96C3-4300-867B-2B2E7ED6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딥 러닝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6CBA5D-D686-4993-A127-E9F86F72E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53" y="1856509"/>
            <a:ext cx="7105891" cy="401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53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4BBA2-96C3-4300-867B-2B2E7ED6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딥 러닝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A7AF92A-BFA8-4B08-8C8F-FB22243F4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63" y="1539075"/>
            <a:ext cx="6828271" cy="4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2486B-1258-41F8-BEAF-3B37B790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나만 없어 고양이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1C0E116-E9A0-426F-B22F-179D6DD22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41" y="1242210"/>
            <a:ext cx="5153221" cy="2907774"/>
          </a:xfrm>
          <a:prstGeom prst="rect">
            <a:avLst/>
          </a:prstGeom>
        </p:spPr>
      </p:pic>
      <p:pic>
        <p:nvPicPr>
          <p:cNvPr id="8" name="그림 7" descr="고양이, 앉아있는, 보는, 하얀색이(가) 표시된 사진&#10;&#10;자동 생성된 설명">
            <a:extLst>
              <a:ext uri="{FF2B5EF4-FFF2-40B4-BE49-F238E27FC236}">
                <a16:creationId xmlns:a16="http://schemas.microsoft.com/office/drawing/2014/main" id="{78204DE7-272A-4752-960E-CA46100168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6" b="4429"/>
          <a:stretch/>
        </p:blipFill>
        <p:spPr>
          <a:xfrm>
            <a:off x="1536295" y="4401594"/>
            <a:ext cx="8823292" cy="2363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76D9D9-8B02-4DCD-8F48-943228598706}"/>
              </a:ext>
            </a:extLst>
          </p:cNvPr>
          <p:cNvSpPr txBox="1"/>
          <p:nvPr/>
        </p:nvSpPr>
        <p:spPr>
          <a:xfrm>
            <a:off x="285750" y="1386048"/>
            <a:ext cx="5348432" cy="236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마취된 고양이의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 피질</a:t>
            </a:r>
            <a:r>
              <a:rPr lang="en-US" altLang="ko-KR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시각을 담당하는 뇌</a:t>
            </a:r>
            <a:r>
              <a:rPr lang="en-US" altLang="ko-KR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다양한 미세 전기 자극을 주어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시각 피질에서의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 세포들의 활동을 관찰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891BA0-FEC8-4D5C-9A38-D56FE12FCAFF}"/>
              </a:ext>
            </a:extLst>
          </p:cNvPr>
          <p:cNvSpPr/>
          <p:nvPr/>
        </p:nvSpPr>
        <p:spPr>
          <a:xfrm>
            <a:off x="6169891" y="1515357"/>
            <a:ext cx="2512291" cy="618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4FEFD69-56F7-4082-9BC4-73EAF13EEF6A}"/>
              </a:ext>
            </a:extLst>
          </p:cNvPr>
          <p:cNvCxnSpPr>
            <a:stCxn id="10" idx="1"/>
          </p:cNvCxnSpPr>
          <p:nvPr/>
        </p:nvCxnSpPr>
        <p:spPr>
          <a:xfrm flipH="1">
            <a:off x="4996873" y="1824479"/>
            <a:ext cx="1173018" cy="3091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96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24F27-D65B-4EC4-9B6D-27AD4D90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속 빅 데이터와</a:t>
            </a:r>
            <a:r>
              <a:rPr lang="en-US" altLang="ko-KR" dirty="0"/>
              <a:t> </a:t>
            </a:r>
            <a:r>
              <a:rPr lang="ko-KR" altLang="en-US" dirty="0"/>
              <a:t>인공 지능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9DCB32B-BE0D-479B-891A-7FE825816585}"/>
              </a:ext>
            </a:extLst>
          </p:cNvPr>
          <p:cNvGrpSpPr/>
          <p:nvPr/>
        </p:nvGrpSpPr>
        <p:grpSpPr>
          <a:xfrm>
            <a:off x="0" y="1839588"/>
            <a:ext cx="3960596" cy="2805594"/>
            <a:chOff x="2869" y="1256267"/>
            <a:chExt cx="3743440" cy="2651766"/>
          </a:xfrm>
        </p:grpSpPr>
        <p:pic>
          <p:nvPicPr>
            <p:cNvPr id="4" name="그림 3" descr="실내이(가) 표시된 사진&#10;&#10;자동 생성된 설명">
              <a:extLst>
                <a:ext uri="{FF2B5EF4-FFF2-40B4-BE49-F238E27FC236}">
                  <a16:creationId xmlns:a16="http://schemas.microsoft.com/office/drawing/2014/main" id="{C1033D36-80E4-4ACA-89ED-4CE8AD8E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036" y="1256267"/>
              <a:ext cx="1079925" cy="1079925"/>
            </a:xfrm>
            <a:prstGeom prst="rect">
              <a:avLst/>
            </a:prstGeom>
          </p:spPr>
        </p:pic>
        <p:pic>
          <p:nvPicPr>
            <p:cNvPr id="6" name="그림 5" descr="실내, 앉아있는, 테이블이(가) 표시된 사진&#10;&#10;자동 생성된 설명">
              <a:extLst>
                <a:ext uri="{FF2B5EF4-FFF2-40B4-BE49-F238E27FC236}">
                  <a16:creationId xmlns:a16="http://schemas.microsoft.com/office/drawing/2014/main" id="{1BE86098-E39E-464B-9805-DA19C5A33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051" y="2564315"/>
              <a:ext cx="721238" cy="1343718"/>
            </a:xfrm>
            <a:prstGeom prst="rect">
              <a:avLst/>
            </a:prstGeom>
          </p:spPr>
        </p:pic>
        <p:pic>
          <p:nvPicPr>
            <p:cNvPr id="8" name="그림 7" descr="컵, 테이블, 앉아있는, 하얀색이(가) 표시된 사진&#10;&#10;자동 생성된 설명">
              <a:extLst>
                <a:ext uri="{FF2B5EF4-FFF2-40B4-BE49-F238E27FC236}">
                  <a16:creationId xmlns:a16="http://schemas.microsoft.com/office/drawing/2014/main" id="{78FA6B02-67C4-4C80-8417-379BA3143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14" y="1344045"/>
              <a:ext cx="1067722" cy="1079924"/>
            </a:xfrm>
            <a:prstGeom prst="rect">
              <a:avLst/>
            </a:prstGeom>
          </p:spPr>
        </p:pic>
        <p:pic>
          <p:nvPicPr>
            <p:cNvPr id="10" name="그림 9" descr="컵, 앉아있는, 실내, 어두운이(가) 표시된 사진&#10;&#10;자동 생성된 설명">
              <a:extLst>
                <a:ext uri="{FF2B5EF4-FFF2-40B4-BE49-F238E27FC236}">
                  <a16:creationId xmlns:a16="http://schemas.microsoft.com/office/drawing/2014/main" id="{26F8F7CF-CF30-4EF4-94A7-C719598F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" y="2420133"/>
              <a:ext cx="1407654" cy="938436"/>
            </a:xfrm>
            <a:prstGeom prst="rect">
              <a:avLst/>
            </a:prstGeom>
          </p:spPr>
        </p:pic>
        <p:pic>
          <p:nvPicPr>
            <p:cNvPr id="12" name="그림 11" descr="앉아있는, 실내, 컵, 검은색이(가) 표시된 사진&#10;&#10;자동 생성된 설명">
              <a:extLst>
                <a:ext uri="{FF2B5EF4-FFF2-40B4-BE49-F238E27FC236}">
                  <a16:creationId xmlns:a16="http://schemas.microsoft.com/office/drawing/2014/main" id="{0037460B-DAA1-4639-9E40-3E9F4B8B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67" y="2412233"/>
              <a:ext cx="1206756" cy="1206756"/>
            </a:xfrm>
            <a:prstGeom prst="rect">
              <a:avLst/>
            </a:prstGeom>
          </p:spPr>
        </p:pic>
        <p:pic>
          <p:nvPicPr>
            <p:cNvPr id="14" name="그림 13" descr="모니터이(가) 표시된 사진&#10;&#10;자동 생성된 설명">
              <a:extLst>
                <a:ext uri="{FF2B5EF4-FFF2-40B4-BE49-F238E27FC236}">
                  <a16:creationId xmlns:a16="http://schemas.microsoft.com/office/drawing/2014/main" id="{1B8A886B-0F53-4C04-8CD6-42A5C50FA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4" r="22075"/>
            <a:stretch/>
          </p:blipFill>
          <p:spPr>
            <a:xfrm>
              <a:off x="2710430" y="1528427"/>
              <a:ext cx="801364" cy="871057"/>
            </a:xfrm>
            <a:prstGeom prst="rect">
              <a:avLst/>
            </a:prstGeom>
          </p:spPr>
        </p:pic>
        <p:pic>
          <p:nvPicPr>
            <p:cNvPr id="16" name="그림 15" descr="앉아있는이(가) 표시된 사진&#10;&#10;자동 생성된 설명">
              <a:extLst>
                <a:ext uri="{FF2B5EF4-FFF2-40B4-BE49-F238E27FC236}">
                  <a16:creationId xmlns:a16="http://schemas.microsoft.com/office/drawing/2014/main" id="{B007CF79-5C6D-4C75-B885-5EACEB4CF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 t="14505" r="27035" b="13271"/>
            <a:stretch/>
          </p:blipFill>
          <p:spPr>
            <a:xfrm>
              <a:off x="2697816" y="2376397"/>
              <a:ext cx="1048493" cy="120675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28E64C-64AB-4A78-8F28-9637FD14A6C4}"/>
              </a:ext>
            </a:extLst>
          </p:cNvPr>
          <p:cNvSpPr txBox="1"/>
          <p:nvPr/>
        </p:nvSpPr>
        <p:spPr>
          <a:xfrm>
            <a:off x="879030" y="5258671"/>
            <a:ext cx="22796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인공 지능 스피커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A86D9C-0647-4C07-A2C5-4BAECA36FD7F}"/>
              </a:ext>
            </a:extLst>
          </p:cNvPr>
          <p:cNvSpPr txBox="1"/>
          <p:nvPr/>
        </p:nvSpPr>
        <p:spPr>
          <a:xfrm>
            <a:off x="8936999" y="5240232"/>
            <a:ext cx="22796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사용자 맞춤 광고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787E80-5223-41DD-9C63-8E5D3FD012CE}"/>
              </a:ext>
            </a:extLst>
          </p:cNvPr>
          <p:cNvGrpSpPr/>
          <p:nvPr/>
        </p:nvGrpSpPr>
        <p:grpSpPr>
          <a:xfrm>
            <a:off x="4552742" y="2301529"/>
            <a:ext cx="2748038" cy="1999926"/>
            <a:chOff x="4648708" y="1608352"/>
            <a:chExt cx="2367491" cy="172297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A20C73F-EBFF-45B3-88AE-AC5C97662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708" y="1608352"/>
              <a:ext cx="1211669" cy="1246043"/>
            </a:xfrm>
            <a:prstGeom prst="rect">
              <a:avLst/>
            </a:prstGeom>
          </p:spPr>
        </p:pic>
        <p:pic>
          <p:nvPicPr>
            <p:cNvPr id="29" name="그림 28" descr="하늘, 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1498029C-A372-47A2-B05F-57D57EEE4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244" y="2231374"/>
              <a:ext cx="1099955" cy="1099955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D7E7D1-5A02-440E-A987-B63650184BC0}"/>
              </a:ext>
            </a:extLst>
          </p:cNvPr>
          <p:cNvSpPr txBox="1"/>
          <p:nvPr/>
        </p:nvSpPr>
        <p:spPr>
          <a:xfrm>
            <a:off x="5090122" y="5253661"/>
            <a:ext cx="20117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기계 번역 어플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090CA9A-4A98-4CE2-B6BB-C431E44BF1CA}"/>
              </a:ext>
            </a:extLst>
          </p:cNvPr>
          <p:cNvGrpSpPr/>
          <p:nvPr/>
        </p:nvGrpSpPr>
        <p:grpSpPr>
          <a:xfrm>
            <a:off x="8329895" y="1987928"/>
            <a:ext cx="3717153" cy="2494802"/>
            <a:chOff x="8479524" y="1280289"/>
            <a:chExt cx="3431160" cy="230285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13DAD0E-5E09-4389-AB7D-763819EA0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231" b="51852"/>
            <a:stretch/>
          </p:blipFill>
          <p:spPr>
            <a:xfrm>
              <a:off x="8479524" y="1280289"/>
              <a:ext cx="2129424" cy="202498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CDD5FDB-8A56-43C6-B471-1459419A4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20725" b="44060"/>
            <a:stretch/>
          </p:blipFill>
          <p:spPr>
            <a:xfrm>
              <a:off x="9781260" y="1959359"/>
              <a:ext cx="2129424" cy="1623785"/>
            </a:xfrm>
            <a:prstGeom prst="rect">
              <a:avLst/>
            </a:prstGeom>
          </p:spPr>
        </p:pic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5E2777F-3590-4120-BC38-7DB3A94FC572}"/>
                </a:ext>
              </a:extLst>
            </p:cNvPr>
            <p:cNvCxnSpPr/>
            <p:nvPr/>
          </p:nvCxnSpPr>
          <p:spPr>
            <a:xfrm>
              <a:off x="8770776" y="2043404"/>
              <a:ext cx="31129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454503-9DC3-4CE1-B7A3-0272235D78EE}"/>
                </a:ext>
              </a:extLst>
            </p:cNvPr>
            <p:cNvCxnSpPr>
              <a:cxnSpLocks/>
            </p:cNvCxnSpPr>
            <p:nvPr/>
          </p:nvCxnSpPr>
          <p:spPr>
            <a:xfrm>
              <a:off x="10092065" y="2314553"/>
              <a:ext cx="40487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82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1FF6F-3322-47A9-9461-B81587D4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pic>
        <p:nvPicPr>
          <p:cNvPr id="4" name="그림 3" descr="나무, 실외, 교통, 옅은이(가) 표시된 사진&#10;&#10;자동 생성된 설명">
            <a:extLst>
              <a:ext uri="{FF2B5EF4-FFF2-40B4-BE49-F238E27FC236}">
                <a16:creationId xmlns:a16="http://schemas.microsoft.com/office/drawing/2014/main" id="{5D09614B-3C56-41C8-BE5B-411DE1070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 r="30044"/>
          <a:stretch/>
        </p:blipFill>
        <p:spPr>
          <a:xfrm>
            <a:off x="2109064" y="1458807"/>
            <a:ext cx="2831900" cy="2831900"/>
          </a:xfrm>
          <a:prstGeom prst="rect">
            <a:avLst/>
          </a:prstGeom>
        </p:spPr>
      </p:pic>
      <p:pic>
        <p:nvPicPr>
          <p:cNvPr id="6" name="그림 5" descr="실외, 건물, 표지판, 거리이(가) 표시된 사진&#10;&#10;자동 생성된 설명">
            <a:extLst>
              <a:ext uri="{FF2B5EF4-FFF2-40B4-BE49-F238E27FC236}">
                <a16:creationId xmlns:a16="http://schemas.microsoft.com/office/drawing/2014/main" id="{2F036FAD-FDB2-459B-ACDF-F5DD965BC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251036" y="1458807"/>
            <a:ext cx="2831900" cy="2831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5122E-3A92-4E15-895A-730EC35EF9AC}"/>
              </a:ext>
            </a:extLst>
          </p:cNvPr>
          <p:cNvSpPr/>
          <p:nvPr/>
        </p:nvSpPr>
        <p:spPr>
          <a:xfrm>
            <a:off x="3562292" y="5015017"/>
            <a:ext cx="5067414" cy="7683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인공지능</a:t>
            </a:r>
            <a:r>
              <a:rPr lang="en-US" altLang="ko-KR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?????????????????</a:t>
            </a:r>
            <a:endParaRPr lang="ko-KR" altLang="en-US" sz="32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32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24197-642D-4420-A97D-6800AE0BE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8D97F-739F-476B-A8CF-0E12122B4944}"/>
              </a:ext>
            </a:extLst>
          </p:cNvPr>
          <p:cNvSpPr txBox="1"/>
          <p:nvPr/>
        </p:nvSpPr>
        <p:spPr>
          <a:xfrm>
            <a:off x="8062939" y="3475181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보행에 성공한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6F6FC-EA00-46BF-BB1A-0487AB365182}"/>
              </a:ext>
            </a:extLst>
          </p:cNvPr>
          <p:cNvSpPr txBox="1"/>
          <p:nvPr/>
        </p:nvSpPr>
        <p:spPr>
          <a:xfrm>
            <a:off x="8131015" y="6036038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보행에 실패한 경우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680701-6E47-46C8-A395-7F8D4D0BF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12" y="2245011"/>
            <a:ext cx="3137929" cy="313792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2FA5638-240B-40C5-BC21-74190A37B3FF}"/>
              </a:ext>
            </a:extLst>
          </p:cNvPr>
          <p:cNvSpPr/>
          <p:nvPr/>
        </p:nvSpPr>
        <p:spPr>
          <a:xfrm flipH="1">
            <a:off x="5173692" y="3429000"/>
            <a:ext cx="1446000" cy="701231"/>
          </a:xfrm>
          <a:prstGeom prst="rightArrow">
            <a:avLst>
              <a:gd name="adj1" fmla="val 65695"/>
              <a:gd name="adj2" fmla="val 63079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입 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3058E0-C48F-4F2D-B4C5-E20D2963EC05}"/>
              </a:ext>
            </a:extLst>
          </p:cNvPr>
          <p:cNvGrpSpPr/>
          <p:nvPr/>
        </p:nvGrpSpPr>
        <p:grpSpPr>
          <a:xfrm>
            <a:off x="8300770" y="1287300"/>
            <a:ext cx="1855322" cy="2125275"/>
            <a:chOff x="4334164" y="1831732"/>
            <a:chExt cx="3627275" cy="41550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B70386-0E8F-4AB7-91D2-3BE21D197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7015">
              <a:off x="5387172" y="1831732"/>
              <a:ext cx="1383084" cy="138308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D979FDF-4FD8-4B91-97E7-A3484E01A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41"/>
            <a:stretch/>
          </p:blipFill>
          <p:spPr>
            <a:xfrm>
              <a:off x="4334164" y="2937725"/>
              <a:ext cx="3627275" cy="304905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D6C7B4-B728-486D-849E-FFE6A4275A2F}"/>
              </a:ext>
            </a:extLst>
          </p:cNvPr>
          <p:cNvGrpSpPr/>
          <p:nvPr/>
        </p:nvGrpSpPr>
        <p:grpSpPr>
          <a:xfrm>
            <a:off x="7890999" y="4130231"/>
            <a:ext cx="2538711" cy="2538711"/>
            <a:chOff x="1824523" y="2491006"/>
            <a:chExt cx="3308622" cy="3308622"/>
          </a:xfrm>
        </p:grpSpPr>
        <p:pic>
          <p:nvPicPr>
            <p:cNvPr id="15" name="그림 14" descr="레고, 장난감이(가) 표시된 사진&#10;&#10;자동 생성된 설명">
              <a:extLst>
                <a:ext uri="{FF2B5EF4-FFF2-40B4-BE49-F238E27FC236}">
                  <a16:creationId xmlns:a16="http://schemas.microsoft.com/office/drawing/2014/main" id="{82F8E305-91B5-4D56-BDF3-E5D2592C5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523" y="2491006"/>
              <a:ext cx="3308622" cy="3308622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99EB4F-E49B-46F0-8D62-221EE02B5C1F}"/>
                </a:ext>
              </a:extLst>
            </p:cNvPr>
            <p:cNvSpPr/>
            <p:nvPr/>
          </p:nvSpPr>
          <p:spPr>
            <a:xfrm>
              <a:off x="3842326" y="3035526"/>
              <a:ext cx="350982" cy="350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8B67163-8ECD-42C9-8CDE-67733D6C0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10"/>
            <a:stretch/>
          </p:blipFill>
          <p:spPr>
            <a:xfrm rot="20202350">
              <a:off x="3471604" y="2612181"/>
              <a:ext cx="1073952" cy="911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19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4671-D19C-4065-8AA8-90ECE10A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pic>
        <p:nvPicPr>
          <p:cNvPr id="3" name="그림 2" descr="실외, 건물, 표지판, 거리이(가) 표시된 사진&#10;&#10;자동 생성된 설명">
            <a:extLst>
              <a:ext uri="{FF2B5EF4-FFF2-40B4-BE49-F238E27FC236}">
                <a16:creationId xmlns:a16="http://schemas.microsoft.com/office/drawing/2014/main" id="{B5ABEDF9-777C-4E09-B1F4-72C7D01C6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789270" y="1384916"/>
            <a:ext cx="2831900" cy="2831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0518D6-BA5A-4143-9F5A-302867135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3" y="3131702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4D962-6175-4208-9396-78BC850DBCB9}"/>
              </a:ext>
            </a:extLst>
          </p:cNvPr>
          <p:cNvSpPr txBox="1"/>
          <p:nvPr/>
        </p:nvSpPr>
        <p:spPr>
          <a:xfrm rot="491042">
            <a:off x="4102883" y="2683422"/>
            <a:ext cx="3105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예측 결과 지금은  건너는 것이 적합합니다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9AB8C-C125-40EC-85A4-077517BF3CF8}"/>
              </a:ext>
            </a:extLst>
          </p:cNvPr>
          <p:cNvSpPr txBox="1"/>
          <p:nvPr/>
        </p:nvSpPr>
        <p:spPr>
          <a:xfrm>
            <a:off x="571505" y="1424238"/>
            <a:ext cx="330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첫 번째 경우의 수 학습</a:t>
            </a:r>
          </a:p>
        </p:txBody>
      </p:sp>
    </p:spTree>
    <p:extLst>
      <p:ext uri="{BB962C8B-B14F-4D97-AF65-F5344CB8AC3E}">
        <p14:creationId xmlns:p14="http://schemas.microsoft.com/office/powerpoint/2010/main" val="2013349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65697-40FF-4FA3-82B9-8F96D7D3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541560-9BE7-4B34-9E60-1F9B676200B9}"/>
              </a:ext>
            </a:extLst>
          </p:cNvPr>
          <p:cNvGrpSpPr/>
          <p:nvPr/>
        </p:nvGrpSpPr>
        <p:grpSpPr>
          <a:xfrm>
            <a:off x="3873254" y="1849646"/>
            <a:ext cx="4445490" cy="4445490"/>
            <a:chOff x="1824523" y="2491006"/>
            <a:chExt cx="3308622" cy="3308622"/>
          </a:xfrm>
        </p:grpSpPr>
        <p:pic>
          <p:nvPicPr>
            <p:cNvPr id="6" name="그림 5" descr="레고, 장난감이(가) 표시된 사진&#10;&#10;자동 생성된 설명">
              <a:extLst>
                <a:ext uri="{FF2B5EF4-FFF2-40B4-BE49-F238E27FC236}">
                  <a16:creationId xmlns:a16="http://schemas.microsoft.com/office/drawing/2014/main" id="{15231557-BBAA-4D2C-A363-5BD568B01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523" y="2491006"/>
              <a:ext cx="3308622" cy="3308622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2655789-F554-43AB-9DA8-7273956DD415}"/>
                </a:ext>
              </a:extLst>
            </p:cNvPr>
            <p:cNvSpPr/>
            <p:nvPr/>
          </p:nvSpPr>
          <p:spPr>
            <a:xfrm>
              <a:off x="3842326" y="3035526"/>
              <a:ext cx="350982" cy="350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05EEF9-7A55-464F-B2E7-934D2656F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10"/>
            <a:stretch/>
          </p:blipFill>
          <p:spPr>
            <a:xfrm rot="20202350">
              <a:off x="3471604" y="2612181"/>
              <a:ext cx="1073952" cy="911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837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4671-D19C-4065-8AA8-90ECE10A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pic>
        <p:nvPicPr>
          <p:cNvPr id="3" name="그림 2" descr="실외, 건물, 표지판, 거리이(가) 표시된 사진&#10;&#10;자동 생성된 설명">
            <a:extLst>
              <a:ext uri="{FF2B5EF4-FFF2-40B4-BE49-F238E27FC236}">
                <a16:creationId xmlns:a16="http://schemas.microsoft.com/office/drawing/2014/main" id="{B5ABEDF9-777C-4E09-B1F4-72C7D01C6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789270" y="1384916"/>
            <a:ext cx="2831900" cy="2831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0518D6-BA5A-4143-9F5A-302867135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3" y="3131702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4D962-6175-4208-9396-78BC850DBCB9}"/>
              </a:ext>
            </a:extLst>
          </p:cNvPr>
          <p:cNvSpPr txBox="1"/>
          <p:nvPr/>
        </p:nvSpPr>
        <p:spPr>
          <a:xfrm rot="491042">
            <a:off x="4102883" y="2683422"/>
            <a:ext cx="3105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예측 결과 지금은  건너는 것이 적합합니다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455F8-C648-4586-9BAD-1E8E53108DFF}"/>
              </a:ext>
            </a:extLst>
          </p:cNvPr>
          <p:cNvSpPr txBox="1"/>
          <p:nvPr/>
        </p:nvSpPr>
        <p:spPr>
          <a:xfrm>
            <a:off x="571505" y="1424238"/>
            <a:ext cx="331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두 번째 경우의 수 학습</a:t>
            </a:r>
          </a:p>
        </p:txBody>
      </p:sp>
    </p:spTree>
    <p:extLst>
      <p:ext uri="{BB962C8B-B14F-4D97-AF65-F5344CB8AC3E}">
        <p14:creationId xmlns:p14="http://schemas.microsoft.com/office/powerpoint/2010/main" val="30167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65697-40FF-4FA3-82B9-8F96D7D3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147A0D-C647-43FF-96DB-1E59E9DECA2F}"/>
              </a:ext>
            </a:extLst>
          </p:cNvPr>
          <p:cNvGrpSpPr/>
          <p:nvPr/>
        </p:nvGrpSpPr>
        <p:grpSpPr>
          <a:xfrm>
            <a:off x="4159621" y="1745640"/>
            <a:ext cx="3872758" cy="4436252"/>
            <a:chOff x="4334164" y="1831732"/>
            <a:chExt cx="3627275" cy="41550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597532-E2CD-4832-9EF3-C5D25C965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7015">
              <a:off x="5387172" y="1831732"/>
              <a:ext cx="1383084" cy="13830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925E71-8E53-4DB6-911A-00C6C137F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41"/>
            <a:stretch/>
          </p:blipFill>
          <p:spPr>
            <a:xfrm>
              <a:off x="4334164" y="2937725"/>
              <a:ext cx="3627275" cy="304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0656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052FD-15E6-44A0-8C88-6C58D937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7EB86-C5B1-4FBF-973C-ED04E028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12" y="2245011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90448-C86A-4455-8C3E-34BEA4EDFA88}"/>
              </a:ext>
            </a:extLst>
          </p:cNvPr>
          <p:cNvSpPr txBox="1"/>
          <p:nvPr/>
        </p:nvSpPr>
        <p:spPr>
          <a:xfrm>
            <a:off x="6796094" y="1906377"/>
            <a:ext cx="4225837" cy="2361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차로의 수와 표시된 숫자의 상관관계식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걸음 속도와 횡단보도 길이의 관계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주변 보행자 수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정지해 있는 차의 수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…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69BB08D-1585-412D-B3EB-B4B15D14A453}"/>
              </a:ext>
            </a:extLst>
          </p:cNvPr>
          <p:cNvSpPr/>
          <p:nvPr/>
        </p:nvSpPr>
        <p:spPr>
          <a:xfrm flipH="1">
            <a:off x="4975455" y="3429000"/>
            <a:ext cx="1818235" cy="701231"/>
          </a:xfrm>
          <a:prstGeom prst="rightArrow">
            <a:avLst>
              <a:gd name="adj1" fmla="val 65695"/>
              <a:gd name="adj2" fmla="val 63079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스스로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043BC-4749-4020-A3AA-005539802A65}"/>
              </a:ext>
            </a:extLst>
          </p:cNvPr>
          <p:cNvSpPr txBox="1"/>
          <p:nvPr/>
        </p:nvSpPr>
        <p:spPr>
          <a:xfrm>
            <a:off x="3042807" y="5790480"/>
            <a:ext cx="6106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첫 번째 경우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vs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두 번째 경우 분석 및 학습</a:t>
            </a:r>
          </a:p>
        </p:txBody>
      </p:sp>
    </p:spTree>
    <p:extLst>
      <p:ext uri="{BB962C8B-B14F-4D97-AF65-F5344CB8AC3E}">
        <p14:creationId xmlns:p14="http://schemas.microsoft.com/office/powerpoint/2010/main" val="28964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4671-D19C-4065-8AA8-90ECE10A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pic>
        <p:nvPicPr>
          <p:cNvPr id="3" name="그림 2" descr="실외, 건물, 표지판, 거리이(가) 표시된 사진&#10;&#10;자동 생성된 설명">
            <a:extLst>
              <a:ext uri="{FF2B5EF4-FFF2-40B4-BE49-F238E27FC236}">
                <a16:creationId xmlns:a16="http://schemas.microsoft.com/office/drawing/2014/main" id="{B5ABEDF9-777C-4E09-B1F4-72C7D01C6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789270" y="1384916"/>
            <a:ext cx="2831900" cy="2831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0518D6-BA5A-4143-9F5A-302867135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3" y="3131702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4D962-6175-4208-9396-78BC850DBCB9}"/>
              </a:ext>
            </a:extLst>
          </p:cNvPr>
          <p:cNvSpPr txBox="1"/>
          <p:nvPr/>
        </p:nvSpPr>
        <p:spPr>
          <a:xfrm rot="491042">
            <a:off x="4102883" y="2683422"/>
            <a:ext cx="3105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예측 결과 지금은  건너는 것이 적합합니다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36DE3-E0FE-4307-B4E1-9C76F969F3A1}"/>
              </a:ext>
            </a:extLst>
          </p:cNvPr>
          <p:cNvSpPr txBox="1"/>
          <p:nvPr/>
        </p:nvSpPr>
        <p:spPr>
          <a:xfrm>
            <a:off x="571505" y="1424238"/>
            <a:ext cx="28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세 번째 경우의 수</a:t>
            </a:r>
          </a:p>
        </p:txBody>
      </p:sp>
    </p:spTree>
    <p:extLst>
      <p:ext uri="{BB962C8B-B14F-4D97-AF65-F5344CB8AC3E}">
        <p14:creationId xmlns:p14="http://schemas.microsoft.com/office/powerpoint/2010/main" val="1755369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65697-40FF-4FA3-82B9-8F96D7D3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D5A0B2-30BA-44D9-9278-48AE6CDBDA3A}"/>
              </a:ext>
            </a:extLst>
          </p:cNvPr>
          <p:cNvGrpSpPr/>
          <p:nvPr/>
        </p:nvGrpSpPr>
        <p:grpSpPr>
          <a:xfrm>
            <a:off x="3682298" y="1616363"/>
            <a:ext cx="4827401" cy="4798845"/>
            <a:chOff x="1824523" y="2491006"/>
            <a:chExt cx="3308622" cy="3308622"/>
          </a:xfrm>
        </p:grpSpPr>
        <p:pic>
          <p:nvPicPr>
            <p:cNvPr id="6" name="그림 5" descr="레고, 장난감이(가) 표시된 사진&#10;&#10;자동 생성된 설명">
              <a:extLst>
                <a:ext uri="{FF2B5EF4-FFF2-40B4-BE49-F238E27FC236}">
                  <a16:creationId xmlns:a16="http://schemas.microsoft.com/office/drawing/2014/main" id="{4FC320E9-C117-484F-80E2-23B774668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523" y="2491006"/>
              <a:ext cx="3308622" cy="3308622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17438EA-FC8E-48A0-B8CD-1ED13E8E0E78}"/>
                </a:ext>
              </a:extLst>
            </p:cNvPr>
            <p:cNvSpPr/>
            <p:nvPr/>
          </p:nvSpPr>
          <p:spPr>
            <a:xfrm>
              <a:off x="3842326" y="3035526"/>
              <a:ext cx="350982" cy="350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C460D8-B385-4EF5-B8A3-0E79D6A5E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10"/>
            <a:stretch/>
          </p:blipFill>
          <p:spPr>
            <a:xfrm rot="20202350">
              <a:off x="3471604" y="2612181"/>
              <a:ext cx="1073952" cy="911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8410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052FD-15E6-44A0-8C88-6C58D937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7EB86-C5B1-4FBF-973C-ED04E028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12" y="2245011"/>
            <a:ext cx="3137929" cy="313792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69BB08D-1585-412D-B3EB-B4B15D14A453}"/>
              </a:ext>
            </a:extLst>
          </p:cNvPr>
          <p:cNvSpPr/>
          <p:nvPr/>
        </p:nvSpPr>
        <p:spPr>
          <a:xfrm flipH="1">
            <a:off x="4975455" y="3429000"/>
            <a:ext cx="1818235" cy="701231"/>
          </a:xfrm>
          <a:prstGeom prst="rightArrow">
            <a:avLst>
              <a:gd name="adj1" fmla="val 65695"/>
              <a:gd name="adj2" fmla="val 63079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스스로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8D374-C694-4386-8078-299B78D67E57}"/>
              </a:ext>
            </a:extLst>
          </p:cNvPr>
          <p:cNvSpPr txBox="1"/>
          <p:nvPr/>
        </p:nvSpPr>
        <p:spPr>
          <a:xfrm>
            <a:off x="6824606" y="1479072"/>
            <a:ext cx="4224233" cy="4669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차로의 수와 표시된 숫자의 상관관계식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걸음 속도와 횡단보도 길이의 관계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보행자 수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정지해 있는 차의 수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초록등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점등 시간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자동차의 평균 주행 속도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주변 소음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주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야간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날씨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6596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702AC-66ED-4AC7-86B1-4D66BE07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 속 빅 데이터와</a:t>
            </a:r>
            <a:r>
              <a:rPr lang="en-US" altLang="ko-KR" dirty="0"/>
              <a:t> </a:t>
            </a:r>
            <a:r>
              <a:rPr lang="ko-KR" altLang="en-US" dirty="0"/>
              <a:t>인공 지능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2F15171-630C-430A-AD7D-5EE3DA188EC3}"/>
              </a:ext>
            </a:extLst>
          </p:cNvPr>
          <p:cNvGrpSpPr/>
          <p:nvPr/>
        </p:nvGrpSpPr>
        <p:grpSpPr>
          <a:xfrm>
            <a:off x="4625265" y="2234822"/>
            <a:ext cx="2941469" cy="2199269"/>
            <a:chOff x="4764442" y="2186119"/>
            <a:chExt cx="3227714" cy="2413288"/>
          </a:xfrm>
        </p:grpSpPr>
        <p:pic>
          <p:nvPicPr>
            <p:cNvPr id="8" name="그림 7" descr="냉장고, 앉아있는, 실내, 벽이(가) 표시된 사진&#10;&#10;자동 생성된 설명">
              <a:extLst>
                <a:ext uri="{FF2B5EF4-FFF2-40B4-BE49-F238E27FC236}">
                  <a16:creationId xmlns:a16="http://schemas.microsoft.com/office/drawing/2014/main" id="{B00BEE2E-84DB-473F-80FB-44AD3556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615" y="2186119"/>
              <a:ext cx="1883541" cy="24132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EB9D8F9-AEBA-4C54-8719-F4AB23CD1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6" t="19026" r="26119" b="16610"/>
            <a:stretch/>
          </p:blipFill>
          <p:spPr>
            <a:xfrm>
              <a:off x="4764442" y="2953591"/>
              <a:ext cx="1544681" cy="13807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55BA259-6427-4287-A1AB-46ECA995FDAE}"/>
              </a:ext>
            </a:extLst>
          </p:cNvPr>
          <p:cNvGrpSpPr/>
          <p:nvPr/>
        </p:nvGrpSpPr>
        <p:grpSpPr>
          <a:xfrm>
            <a:off x="8753483" y="2137459"/>
            <a:ext cx="2646721" cy="2296632"/>
            <a:chOff x="8820966" y="2157868"/>
            <a:chExt cx="2965283" cy="25730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E1F119-8DD0-40AE-8A45-0BE53AC86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663" y="2157868"/>
              <a:ext cx="2270734" cy="12763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A6352-5E3B-4EF8-97E8-68B7E9EDE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0966" y="3409428"/>
              <a:ext cx="1255878" cy="125587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9010A18-92FB-4602-BFB8-91928855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5742" y="3350417"/>
              <a:ext cx="1380507" cy="1380507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B79BCF8-1CDB-40AB-816A-B6530A49E231}"/>
              </a:ext>
            </a:extLst>
          </p:cNvPr>
          <p:cNvGrpSpPr/>
          <p:nvPr/>
        </p:nvGrpSpPr>
        <p:grpSpPr>
          <a:xfrm>
            <a:off x="234516" y="2612728"/>
            <a:ext cx="3568718" cy="1632543"/>
            <a:chOff x="406420" y="2687839"/>
            <a:chExt cx="3568718" cy="1632543"/>
          </a:xfrm>
        </p:grpSpPr>
        <p:pic>
          <p:nvPicPr>
            <p:cNvPr id="4" name="그림 3" descr="개체이(가) 표시된 사진&#10;&#10;자동 생성된 설명">
              <a:extLst>
                <a:ext uri="{FF2B5EF4-FFF2-40B4-BE49-F238E27FC236}">
                  <a16:creationId xmlns:a16="http://schemas.microsoft.com/office/drawing/2014/main" id="{01641602-5528-4512-B45C-64298E56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20" y="2770933"/>
              <a:ext cx="2046128" cy="116117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B4CA399-0E66-49E2-8865-CE8695C1F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4" t="22490" r="21301" b="26871"/>
            <a:stretch/>
          </p:blipFill>
          <p:spPr>
            <a:xfrm>
              <a:off x="2530488" y="2687839"/>
              <a:ext cx="1444650" cy="82892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2B15489-AF3F-459F-9DE9-86AAFD0B3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970" y="3913227"/>
              <a:ext cx="1989155" cy="40715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4CA71D-D3E3-4B55-A561-FA48A3BF5C71}"/>
              </a:ext>
            </a:extLst>
          </p:cNvPr>
          <p:cNvSpPr txBox="1"/>
          <p:nvPr/>
        </p:nvSpPr>
        <p:spPr>
          <a:xfrm>
            <a:off x="824674" y="5258670"/>
            <a:ext cx="3067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>
                <a:latin typeface="고도 M" panose="02000503000000020004" pitchFamily="2" charset="-127"/>
                <a:ea typeface="고도 M" panose="02000503000000020004" pitchFamily="2" charset="-127"/>
              </a:rPr>
              <a:t>비디오 스트리밍 플랫폼</a:t>
            </a:r>
            <a:endParaRPr lang="ko-KR" altLang="en-US" sz="2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D15C5-406D-44F3-8AAF-6305F2CE9C06}"/>
              </a:ext>
            </a:extLst>
          </p:cNvPr>
          <p:cNvSpPr txBox="1"/>
          <p:nvPr/>
        </p:nvSpPr>
        <p:spPr>
          <a:xfrm>
            <a:off x="8936999" y="5240232"/>
            <a:ext cx="22796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 비서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8D7E9-AAA1-4F7F-8E4B-60499894E8DD}"/>
              </a:ext>
            </a:extLst>
          </p:cNvPr>
          <p:cNvSpPr txBox="1"/>
          <p:nvPr/>
        </p:nvSpPr>
        <p:spPr>
          <a:xfrm>
            <a:off x="5090123" y="5258670"/>
            <a:ext cx="20117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고도 M" panose="02000503000000020004" pitchFamily="2" charset="-127"/>
                <a:ea typeface="고도 M" panose="02000503000000020004" pitchFamily="2" charset="-127"/>
              </a:rPr>
              <a:t>스마트 가전</a:t>
            </a:r>
          </a:p>
        </p:txBody>
      </p:sp>
    </p:spTree>
    <p:extLst>
      <p:ext uri="{BB962C8B-B14F-4D97-AF65-F5344CB8AC3E}">
        <p14:creationId xmlns:p14="http://schemas.microsoft.com/office/powerpoint/2010/main" val="4245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4671-D19C-4065-8AA8-90ECE10A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pic>
        <p:nvPicPr>
          <p:cNvPr id="3" name="그림 2" descr="실외, 건물, 표지판, 거리이(가) 표시된 사진&#10;&#10;자동 생성된 설명">
            <a:extLst>
              <a:ext uri="{FF2B5EF4-FFF2-40B4-BE49-F238E27FC236}">
                <a16:creationId xmlns:a16="http://schemas.microsoft.com/office/drawing/2014/main" id="{B5ABEDF9-777C-4E09-B1F4-72C7D01C6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789270" y="1384916"/>
            <a:ext cx="2831900" cy="2831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0518D6-BA5A-4143-9F5A-302867135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3" y="3131702"/>
            <a:ext cx="3137929" cy="3137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79527-D91B-44D0-AADF-770C32792B77}"/>
              </a:ext>
            </a:extLst>
          </p:cNvPr>
          <p:cNvSpPr txBox="1"/>
          <p:nvPr/>
        </p:nvSpPr>
        <p:spPr>
          <a:xfrm rot="491042">
            <a:off x="3829126" y="2795352"/>
            <a:ext cx="3707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예측 결과 지금은 정지하고 </a:t>
            </a:r>
            <a:endParaRPr lang="en-US" altLang="ko-KR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다음 신호에 건너는 것이 적합합니다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AEA7E-4022-4FBE-A3D6-64E03411F661}"/>
              </a:ext>
            </a:extLst>
          </p:cNvPr>
          <p:cNvSpPr txBox="1"/>
          <p:nvPr/>
        </p:nvSpPr>
        <p:spPr>
          <a:xfrm>
            <a:off x="571505" y="1424238"/>
            <a:ext cx="28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번째 경우의 수</a:t>
            </a:r>
          </a:p>
        </p:txBody>
      </p:sp>
    </p:spTree>
    <p:extLst>
      <p:ext uri="{BB962C8B-B14F-4D97-AF65-F5344CB8AC3E}">
        <p14:creationId xmlns:p14="http://schemas.microsoft.com/office/powerpoint/2010/main" val="2338765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65697-40FF-4FA3-82B9-8F96D7D3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147A0D-C647-43FF-96DB-1E59E9DECA2F}"/>
              </a:ext>
            </a:extLst>
          </p:cNvPr>
          <p:cNvGrpSpPr/>
          <p:nvPr/>
        </p:nvGrpSpPr>
        <p:grpSpPr>
          <a:xfrm>
            <a:off x="4159621" y="1745640"/>
            <a:ext cx="3872758" cy="4436252"/>
            <a:chOff x="4334164" y="1831732"/>
            <a:chExt cx="3627275" cy="41550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597532-E2CD-4832-9EF3-C5D25C965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7015">
              <a:off x="5387172" y="1831732"/>
              <a:ext cx="1383084" cy="13830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925E71-8E53-4DB6-911A-00C6C137F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41"/>
            <a:stretch/>
          </p:blipFill>
          <p:spPr>
            <a:xfrm>
              <a:off x="4334164" y="2937725"/>
              <a:ext cx="3627275" cy="304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81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4671-D19C-4065-8AA8-90ECE10A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518D6-BA5A-4143-9F5A-30286713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3" y="3131702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4D962-6175-4208-9396-78BC850DBCB9}"/>
              </a:ext>
            </a:extLst>
          </p:cNvPr>
          <p:cNvSpPr txBox="1"/>
          <p:nvPr/>
        </p:nvSpPr>
        <p:spPr>
          <a:xfrm rot="491042">
            <a:off x="4102883" y="2683422"/>
            <a:ext cx="3105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예측 결과 지금은  건너는 것이 적합합니다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9AB8C-C125-40EC-85A4-077517BF3CF8}"/>
              </a:ext>
            </a:extLst>
          </p:cNvPr>
          <p:cNvSpPr txBox="1"/>
          <p:nvPr/>
        </p:nvSpPr>
        <p:spPr>
          <a:xfrm>
            <a:off x="571505" y="1424238"/>
            <a:ext cx="330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첫 번째 경우의 수 학습</a:t>
            </a:r>
          </a:p>
        </p:txBody>
      </p:sp>
      <p:pic>
        <p:nvPicPr>
          <p:cNvPr id="7" name="그림 6" descr="나무, 실외, 교통, 옅은이(가) 표시된 사진&#10;&#10;자동 생성된 설명">
            <a:extLst>
              <a:ext uri="{FF2B5EF4-FFF2-40B4-BE49-F238E27FC236}">
                <a16:creationId xmlns:a16="http://schemas.microsoft.com/office/drawing/2014/main" id="{BE5995CE-7DB7-4183-9F2D-08311776A4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 r="30044"/>
          <a:stretch/>
        </p:blipFill>
        <p:spPr>
          <a:xfrm>
            <a:off x="7952511" y="1655070"/>
            <a:ext cx="2831900" cy="28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14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65697-40FF-4FA3-82B9-8F96D7D3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541560-9BE7-4B34-9E60-1F9B676200B9}"/>
              </a:ext>
            </a:extLst>
          </p:cNvPr>
          <p:cNvGrpSpPr/>
          <p:nvPr/>
        </p:nvGrpSpPr>
        <p:grpSpPr>
          <a:xfrm>
            <a:off x="3873254" y="1849646"/>
            <a:ext cx="4445490" cy="4445490"/>
            <a:chOff x="1824523" y="2491006"/>
            <a:chExt cx="3308622" cy="3308622"/>
          </a:xfrm>
        </p:grpSpPr>
        <p:pic>
          <p:nvPicPr>
            <p:cNvPr id="6" name="그림 5" descr="레고, 장난감이(가) 표시된 사진&#10;&#10;자동 생성된 설명">
              <a:extLst>
                <a:ext uri="{FF2B5EF4-FFF2-40B4-BE49-F238E27FC236}">
                  <a16:creationId xmlns:a16="http://schemas.microsoft.com/office/drawing/2014/main" id="{15231557-BBAA-4D2C-A363-5BD568B01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523" y="2491006"/>
              <a:ext cx="3308622" cy="3308622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2655789-F554-43AB-9DA8-7273956DD415}"/>
                </a:ext>
              </a:extLst>
            </p:cNvPr>
            <p:cNvSpPr/>
            <p:nvPr/>
          </p:nvSpPr>
          <p:spPr>
            <a:xfrm>
              <a:off x="3842326" y="3035526"/>
              <a:ext cx="350982" cy="350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05EEF9-7A55-464F-B2E7-934D2656F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10"/>
            <a:stretch/>
          </p:blipFill>
          <p:spPr>
            <a:xfrm rot="20202350">
              <a:off x="3471604" y="2612181"/>
              <a:ext cx="1073952" cy="911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558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4671-D19C-4065-8AA8-90ECE10A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518D6-BA5A-4143-9F5A-30286713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3" y="3131702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4D962-6175-4208-9396-78BC850DBCB9}"/>
              </a:ext>
            </a:extLst>
          </p:cNvPr>
          <p:cNvSpPr txBox="1"/>
          <p:nvPr/>
        </p:nvSpPr>
        <p:spPr>
          <a:xfrm rot="491042">
            <a:off x="4102883" y="2683422"/>
            <a:ext cx="3105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예측 결과 지금은  건너는 것이 적합합니다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455F8-C648-4586-9BAD-1E8E53108DFF}"/>
              </a:ext>
            </a:extLst>
          </p:cNvPr>
          <p:cNvSpPr txBox="1"/>
          <p:nvPr/>
        </p:nvSpPr>
        <p:spPr>
          <a:xfrm>
            <a:off x="571505" y="1424238"/>
            <a:ext cx="331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두 번째 경우의 수 학습</a:t>
            </a:r>
          </a:p>
        </p:txBody>
      </p:sp>
      <p:pic>
        <p:nvPicPr>
          <p:cNvPr id="7" name="그림 6" descr="나무, 실외, 교통, 옅은이(가) 표시된 사진&#10;&#10;자동 생성된 설명">
            <a:extLst>
              <a:ext uri="{FF2B5EF4-FFF2-40B4-BE49-F238E27FC236}">
                <a16:creationId xmlns:a16="http://schemas.microsoft.com/office/drawing/2014/main" id="{CE0073A6-AE73-4681-B159-58E5185D4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 r="30044"/>
          <a:stretch/>
        </p:blipFill>
        <p:spPr>
          <a:xfrm>
            <a:off x="7952511" y="1655070"/>
            <a:ext cx="2831900" cy="28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46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65697-40FF-4FA3-82B9-8F96D7D3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147A0D-C647-43FF-96DB-1E59E9DECA2F}"/>
              </a:ext>
            </a:extLst>
          </p:cNvPr>
          <p:cNvGrpSpPr/>
          <p:nvPr/>
        </p:nvGrpSpPr>
        <p:grpSpPr>
          <a:xfrm>
            <a:off x="4159621" y="1745640"/>
            <a:ext cx="3872758" cy="4436252"/>
            <a:chOff x="4334164" y="1831732"/>
            <a:chExt cx="3627275" cy="41550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597532-E2CD-4832-9EF3-C5D25C965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7015">
              <a:off x="5387172" y="1831732"/>
              <a:ext cx="1383084" cy="13830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925E71-8E53-4DB6-911A-00C6C137F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41"/>
            <a:stretch/>
          </p:blipFill>
          <p:spPr>
            <a:xfrm>
              <a:off x="4334164" y="2937725"/>
              <a:ext cx="3627275" cy="304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2364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052FD-15E6-44A0-8C88-6C58D937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7EB86-C5B1-4FBF-973C-ED04E028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12" y="2245011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90448-C86A-4455-8C3E-34BEA4EDFA88}"/>
              </a:ext>
            </a:extLst>
          </p:cNvPr>
          <p:cNvSpPr txBox="1"/>
          <p:nvPr/>
        </p:nvSpPr>
        <p:spPr>
          <a:xfrm>
            <a:off x="6793690" y="1906377"/>
            <a:ext cx="4230645" cy="2361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차로의 수와 남은 화살표의 상관관계식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화살표 표시 시간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주변 보행자 수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정지해 있는 차의 수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…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69BB08D-1585-412D-B3EB-B4B15D14A453}"/>
              </a:ext>
            </a:extLst>
          </p:cNvPr>
          <p:cNvSpPr/>
          <p:nvPr/>
        </p:nvSpPr>
        <p:spPr>
          <a:xfrm flipH="1">
            <a:off x="4975455" y="3429000"/>
            <a:ext cx="1818235" cy="701231"/>
          </a:xfrm>
          <a:prstGeom prst="rightArrow">
            <a:avLst>
              <a:gd name="adj1" fmla="val 65695"/>
              <a:gd name="adj2" fmla="val 63079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스스로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043BC-4749-4020-A3AA-005539802A65}"/>
              </a:ext>
            </a:extLst>
          </p:cNvPr>
          <p:cNvSpPr txBox="1"/>
          <p:nvPr/>
        </p:nvSpPr>
        <p:spPr>
          <a:xfrm>
            <a:off x="3042807" y="5790480"/>
            <a:ext cx="6106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첫 번째 경우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vs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두 번째 경우 분석 및 학습</a:t>
            </a:r>
          </a:p>
        </p:txBody>
      </p:sp>
    </p:spTree>
    <p:extLst>
      <p:ext uri="{BB962C8B-B14F-4D97-AF65-F5344CB8AC3E}">
        <p14:creationId xmlns:p14="http://schemas.microsoft.com/office/powerpoint/2010/main" val="8563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4671-D19C-4065-8AA8-90ECE10A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518D6-BA5A-4143-9F5A-30286713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3" y="3131702"/>
            <a:ext cx="3137929" cy="313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4D962-6175-4208-9396-78BC850DBCB9}"/>
              </a:ext>
            </a:extLst>
          </p:cNvPr>
          <p:cNvSpPr txBox="1"/>
          <p:nvPr/>
        </p:nvSpPr>
        <p:spPr>
          <a:xfrm rot="491042">
            <a:off x="4102883" y="2683422"/>
            <a:ext cx="3105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예측 결과 지금은  건너는 것이 적합합니다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36DE3-E0FE-4307-B4E1-9C76F969F3A1}"/>
              </a:ext>
            </a:extLst>
          </p:cNvPr>
          <p:cNvSpPr txBox="1"/>
          <p:nvPr/>
        </p:nvSpPr>
        <p:spPr>
          <a:xfrm>
            <a:off x="571505" y="1424238"/>
            <a:ext cx="28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 번째 경우의 수</a:t>
            </a:r>
          </a:p>
        </p:txBody>
      </p:sp>
      <p:pic>
        <p:nvPicPr>
          <p:cNvPr id="7" name="그림 6" descr="나무, 실외, 교통, 옅은이(가) 표시된 사진&#10;&#10;자동 생성된 설명">
            <a:extLst>
              <a:ext uri="{FF2B5EF4-FFF2-40B4-BE49-F238E27FC236}">
                <a16:creationId xmlns:a16="http://schemas.microsoft.com/office/drawing/2014/main" id="{0DCAA69B-9DA1-4FE7-8BED-9A1AFDFE8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 r="30044"/>
          <a:stretch/>
        </p:blipFill>
        <p:spPr>
          <a:xfrm>
            <a:off x="7952511" y="1655070"/>
            <a:ext cx="2831900" cy="28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25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65697-40FF-4FA3-82B9-8F96D7D3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 러닝 원리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147A0D-C647-43FF-96DB-1E59E9DECA2F}"/>
              </a:ext>
            </a:extLst>
          </p:cNvPr>
          <p:cNvGrpSpPr/>
          <p:nvPr/>
        </p:nvGrpSpPr>
        <p:grpSpPr>
          <a:xfrm>
            <a:off x="4159621" y="1745640"/>
            <a:ext cx="3872758" cy="4436252"/>
            <a:chOff x="4334164" y="1831732"/>
            <a:chExt cx="3627275" cy="41550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597532-E2CD-4832-9EF3-C5D25C965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7015">
              <a:off x="5387172" y="1831732"/>
              <a:ext cx="1383084" cy="13830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925E71-8E53-4DB6-911A-00C6C137F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41"/>
            <a:stretch/>
          </p:blipFill>
          <p:spPr>
            <a:xfrm>
              <a:off x="4334164" y="2937725"/>
              <a:ext cx="3627275" cy="304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641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444FD-DF40-4BC9-98AF-8C94EAF1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원리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BDCD13-FA06-47AA-9EA4-98E5493AF8E3}"/>
              </a:ext>
            </a:extLst>
          </p:cNvPr>
          <p:cNvGrpSpPr/>
          <p:nvPr/>
        </p:nvGrpSpPr>
        <p:grpSpPr>
          <a:xfrm>
            <a:off x="624617" y="1353127"/>
            <a:ext cx="10942764" cy="4650509"/>
            <a:chOff x="559825" y="1103745"/>
            <a:chExt cx="10942764" cy="4650509"/>
          </a:xfrm>
        </p:grpSpPr>
        <p:pic>
          <p:nvPicPr>
            <p:cNvPr id="4" name="그림 3" descr="옅은, 교통, 하늘, 실외이(가) 표시된 사진&#10;&#10;자동 생성된 설명">
              <a:extLst>
                <a:ext uri="{FF2B5EF4-FFF2-40B4-BE49-F238E27FC236}">
                  <a16:creationId xmlns:a16="http://schemas.microsoft.com/office/drawing/2014/main" id="{1F50A339-B60E-42A8-9E29-B74E178A4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0" t="10752" r="55975" b="12067"/>
            <a:stretch/>
          </p:blipFill>
          <p:spPr>
            <a:xfrm>
              <a:off x="4843440" y="1103745"/>
              <a:ext cx="2375532" cy="4650509"/>
            </a:xfrm>
            <a:prstGeom prst="rect">
              <a:avLst/>
            </a:prstGeom>
          </p:spPr>
        </p:pic>
        <p:pic>
          <p:nvPicPr>
            <p:cNvPr id="6" name="그림 5" descr="옅은, 교통, 실외, 나무이(가) 표시된 사진&#10;&#10;자동 생성된 설명">
              <a:extLst>
                <a:ext uri="{FF2B5EF4-FFF2-40B4-BE49-F238E27FC236}">
                  <a16:creationId xmlns:a16="http://schemas.microsoft.com/office/drawing/2014/main" id="{5136A904-C1FC-49F6-A226-B7C68BA65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" r="5891"/>
            <a:stretch/>
          </p:blipFill>
          <p:spPr>
            <a:xfrm>
              <a:off x="559825" y="2232033"/>
              <a:ext cx="3646035" cy="2734527"/>
            </a:xfrm>
            <a:prstGeom prst="rect">
              <a:avLst/>
            </a:prstGeom>
          </p:spPr>
        </p:pic>
        <p:pic>
          <p:nvPicPr>
            <p:cNvPr id="8" name="그림 7" descr="교통, 실외, 건물, 옅은이(가) 표시된 사진&#10;&#10;자동 생성된 설명">
              <a:extLst>
                <a:ext uri="{FF2B5EF4-FFF2-40B4-BE49-F238E27FC236}">
                  <a16:creationId xmlns:a16="http://schemas.microsoft.com/office/drawing/2014/main" id="{17D719DD-FDA7-465E-BD3A-C80BD0ED0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r="12549"/>
            <a:stretch/>
          </p:blipFill>
          <p:spPr>
            <a:xfrm>
              <a:off x="7856553" y="2061736"/>
              <a:ext cx="3646036" cy="2734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29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온라인 미디어 4" title="￬ﾧﾄ￬ﾧﾜ ￬ﾂﾬ￫ﾞﾌ￪ﾳﾼ ￫ﾘﾑ￪ﾰﾙ￬ﾝﾴ ￬ﾠﾄ￭ﾙﾔ ￭ﾆﾵ￭ﾙﾔ￪ﾰﾀ ￪ﾰﾀ￫ﾊﾥ￭ﾕﾴ￬ﾧﾄ ￪ﾵﾬ￪ﾸﾀ￬ﾝﾘ ￬ﾝﾸ￪ﾳﾵ￬ﾧﾀ￫ﾊﾥ ￫ﾍﾰ￫ﾪﾨ ￬ﾋﾜ￬ﾗﾰ (￭ﾕﾜ￬ﾘﾁ ￬ﾞﾐ￫ﾧﾉ)">
            <a:hlinkClick r:id="" action="ppaction://media"/>
            <a:extLst>
              <a:ext uri="{FF2B5EF4-FFF2-40B4-BE49-F238E27FC236}">
                <a16:creationId xmlns:a16="http://schemas.microsoft.com/office/drawing/2014/main" id="{2F1B94D4-2AE4-4EF8-A72C-B54511B99A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6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8B4FF-6AB2-461C-B0F3-564A8EEF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 러닝의 원리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66FB0-3CC0-49A9-8AB0-072CBB476FE6}"/>
              </a:ext>
            </a:extLst>
          </p:cNvPr>
          <p:cNvSpPr txBox="1"/>
          <p:nvPr/>
        </p:nvSpPr>
        <p:spPr>
          <a:xfrm>
            <a:off x="4248724" y="5533264"/>
            <a:ext cx="3694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 학습과 </a:t>
            </a:r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깊은</a:t>
            </a: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 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82D560-3938-49B6-BCA3-D35C78119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7" y="1729332"/>
            <a:ext cx="10626581" cy="332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72F1A7-EC10-4529-B40D-3B473061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Mining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7019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633C5DE-E628-43C6-AE90-9ABE423B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마이닝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77C8D-7855-413C-A0B1-56B2D51D3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9" y="2216729"/>
            <a:ext cx="5216150" cy="3323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E3C75-B16E-4E0A-9BE0-C40F965B5DDA}"/>
              </a:ext>
            </a:extLst>
          </p:cNvPr>
          <p:cNvSpPr txBox="1"/>
          <p:nvPr/>
        </p:nvSpPr>
        <p:spPr>
          <a:xfrm>
            <a:off x="6899565" y="2142754"/>
            <a:ext cx="4082473" cy="106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마이닝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(Mining)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땅을 파서 광물 따위를 얻는 행위</a:t>
            </a:r>
          </a:p>
        </p:txBody>
      </p:sp>
    </p:spTree>
    <p:extLst>
      <p:ext uri="{BB962C8B-B14F-4D97-AF65-F5344CB8AC3E}">
        <p14:creationId xmlns:p14="http://schemas.microsoft.com/office/powerpoint/2010/main" val="19937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633C5DE-E628-43C6-AE90-9ABE423B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마이닝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69C68-A3F0-428B-B447-456DE0A97FCD}"/>
              </a:ext>
            </a:extLst>
          </p:cNvPr>
          <p:cNvSpPr txBox="1"/>
          <p:nvPr/>
        </p:nvSpPr>
        <p:spPr>
          <a:xfrm>
            <a:off x="678871" y="2142752"/>
            <a:ext cx="4613564" cy="106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데이터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(Data)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수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영상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단어 등의 형태로 된 의미 단위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69CCB-B9CE-4A74-B3DE-812C810F00E9}"/>
              </a:ext>
            </a:extLst>
          </p:cNvPr>
          <p:cNvSpPr txBox="1"/>
          <p:nvPr/>
        </p:nvSpPr>
        <p:spPr>
          <a:xfrm>
            <a:off x="6899565" y="2142754"/>
            <a:ext cx="4082473" cy="106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마이닝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(Mining)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땅을 파서 광물 따위를 얻는 행위</a:t>
            </a: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6D67E9EC-6276-4179-8C34-62F92C193B85}"/>
              </a:ext>
            </a:extLst>
          </p:cNvPr>
          <p:cNvSpPr/>
          <p:nvPr/>
        </p:nvSpPr>
        <p:spPr>
          <a:xfrm>
            <a:off x="5763491" y="2363126"/>
            <a:ext cx="628072" cy="628072"/>
          </a:xfrm>
          <a:prstGeom prst="plus">
            <a:avLst>
              <a:gd name="adj" fmla="val 38235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3CA04-5A14-4743-BADB-0AFD398FA8F3}"/>
              </a:ext>
            </a:extLst>
          </p:cNvPr>
          <p:cNvSpPr txBox="1"/>
          <p:nvPr/>
        </p:nvSpPr>
        <p:spPr>
          <a:xfrm>
            <a:off x="3355620" y="4180836"/>
            <a:ext cx="5585182" cy="1976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대규모로 저장된 데이터 안에서 </a:t>
            </a:r>
            <a:endParaRPr lang="en-US" altLang="ko-KR" sz="28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체계적이고 자동적으로 </a:t>
            </a:r>
            <a:endParaRPr lang="en-US" altLang="ko-KR" sz="28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통계적 </a:t>
            </a:r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규칙</a:t>
            </a: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이나 </a:t>
            </a:r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찾아 내는 것</a:t>
            </a:r>
          </a:p>
        </p:txBody>
      </p:sp>
    </p:spTree>
    <p:extLst>
      <p:ext uri="{BB962C8B-B14F-4D97-AF65-F5344CB8AC3E}">
        <p14:creationId xmlns:p14="http://schemas.microsoft.com/office/powerpoint/2010/main" val="15497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633C5DE-E628-43C6-AE90-9ABE423B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마이닝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E9013-9A5F-4F1B-92FA-9FAB0DEC3228}"/>
              </a:ext>
            </a:extLst>
          </p:cNvPr>
          <p:cNvSpPr txBox="1"/>
          <p:nvPr/>
        </p:nvSpPr>
        <p:spPr>
          <a:xfrm>
            <a:off x="3104506" y="2250286"/>
            <a:ext cx="5982985" cy="1153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빅 데이터의 시대가 도래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전 세계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r>
              <a:rPr lang="ko-KR" altLang="en-US" sz="2400" dirty="0">
                <a:solidFill>
                  <a:srgbClr val="C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ZB(Zeta Byte)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급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도달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B9327-F4E1-461A-B73B-F60EFF37B4C3}"/>
              </a:ext>
            </a:extLst>
          </p:cNvPr>
          <p:cNvSpPr txBox="1"/>
          <p:nvPr/>
        </p:nvSpPr>
        <p:spPr>
          <a:xfrm>
            <a:off x="3186545" y="4279125"/>
            <a:ext cx="5818909" cy="76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모든 데이터가 </a:t>
            </a:r>
            <a:r>
              <a:rPr lang="ko-KR" altLang="en-US" sz="32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유용</a:t>
            </a:r>
            <a:r>
              <a:rPr lang="ko-KR" altLang="en-US" sz="3200" dirty="0">
                <a:latin typeface="고도 M" panose="02000503000000020004" pitchFamily="2" charset="-127"/>
                <a:ea typeface="고도 M" panose="02000503000000020004" pitchFamily="2" charset="-127"/>
              </a:rPr>
              <a:t>한 데이터 일까</a:t>
            </a:r>
            <a:r>
              <a:rPr lang="en-US" altLang="ko-KR" sz="3200" dirty="0"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99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633C5DE-E628-43C6-AE90-9ABE423B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 성적 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DE33E-4760-4B37-87A0-2B9CFF9B3B96}"/>
              </a:ext>
            </a:extLst>
          </p:cNvPr>
          <p:cNvSpPr txBox="1"/>
          <p:nvPr/>
        </p:nvSpPr>
        <p:spPr>
          <a:xfrm>
            <a:off x="3126507" y="1380197"/>
            <a:ext cx="5938983" cy="282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일주일 평균 공부 시간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모의고사 평균 점수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직전 학기 성적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하루 평균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TV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시청 시간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스마트폰 보유 여부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과외 개수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BE1455-739F-41BC-B6D6-BAFCBE8918B5}"/>
              </a:ext>
            </a:extLst>
          </p:cNvPr>
          <p:cNvSpPr/>
          <p:nvPr/>
        </p:nvSpPr>
        <p:spPr>
          <a:xfrm>
            <a:off x="3048000" y="4203342"/>
            <a:ext cx="6096000" cy="9764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키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몸무게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머리 색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매운 걸 잘 먹는지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반려동물 유무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A8F52C-B4F2-4EA4-A2DD-95C0D0F67CCE}"/>
              </a:ext>
            </a:extLst>
          </p:cNvPr>
          <p:cNvSpPr/>
          <p:nvPr/>
        </p:nvSpPr>
        <p:spPr>
          <a:xfrm>
            <a:off x="5691080" y="5477803"/>
            <a:ext cx="809838" cy="844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???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650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633C5DE-E628-43C6-AE90-9ABE423B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 성적 예측</a:t>
            </a:r>
          </a:p>
        </p:txBody>
      </p:sp>
      <p:pic>
        <p:nvPicPr>
          <p:cNvPr id="4" name="그림 3" descr="벡터그래픽이(가) 표시된 사진&#10;&#10;자동 생성된 설명">
            <a:extLst>
              <a:ext uri="{FF2B5EF4-FFF2-40B4-BE49-F238E27FC236}">
                <a16:creationId xmlns:a16="http://schemas.microsoft.com/office/drawing/2014/main" id="{9E316844-7DE7-4711-96DB-FB10D8586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64" y="2222505"/>
            <a:ext cx="3022589" cy="3022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FF543-D9A3-486D-9A3D-FBE0A6CAE83B}"/>
              </a:ext>
            </a:extLst>
          </p:cNvPr>
          <p:cNvSpPr txBox="1"/>
          <p:nvPr/>
        </p:nvSpPr>
        <p:spPr>
          <a:xfrm>
            <a:off x="5856430" y="1795834"/>
            <a:ext cx="5938983" cy="282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일주일 평균 공부 시간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모의고사 평균 점수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직전 학기 성적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하루 평균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TV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시청 시간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스마트폰 보유 여부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과외 개수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D5647B-EDF2-423F-9E9A-75B3B85567AA}"/>
              </a:ext>
            </a:extLst>
          </p:cNvPr>
          <p:cNvSpPr/>
          <p:nvPr/>
        </p:nvSpPr>
        <p:spPr>
          <a:xfrm>
            <a:off x="5777923" y="4618979"/>
            <a:ext cx="6096000" cy="9764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키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몸무게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머리 색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매운 걸 잘 먹는지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반려동물 유무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05ACC4A-3593-423F-AC8C-56E3894AC2BC}"/>
              </a:ext>
            </a:extLst>
          </p:cNvPr>
          <p:cNvCxnSpPr/>
          <p:nvPr/>
        </p:nvCxnSpPr>
        <p:spPr>
          <a:xfrm>
            <a:off x="7758545" y="4922982"/>
            <a:ext cx="267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C736563-C1DC-4FFE-B2F6-C262A9EB36B0}"/>
              </a:ext>
            </a:extLst>
          </p:cNvPr>
          <p:cNvCxnSpPr>
            <a:cxnSpLocks/>
          </p:cNvCxnSpPr>
          <p:nvPr/>
        </p:nvCxnSpPr>
        <p:spPr>
          <a:xfrm>
            <a:off x="8178800" y="4922982"/>
            <a:ext cx="647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5FA0A0-FA43-4465-B0E6-F5FF0257272D}"/>
              </a:ext>
            </a:extLst>
          </p:cNvPr>
          <p:cNvCxnSpPr>
            <a:cxnSpLocks/>
          </p:cNvCxnSpPr>
          <p:nvPr/>
        </p:nvCxnSpPr>
        <p:spPr>
          <a:xfrm>
            <a:off x="7042727" y="5384800"/>
            <a:ext cx="19350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B245007-8FC8-4271-A408-1C8027057C9E}"/>
              </a:ext>
            </a:extLst>
          </p:cNvPr>
          <p:cNvCxnSpPr>
            <a:cxnSpLocks/>
          </p:cNvCxnSpPr>
          <p:nvPr/>
        </p:nvCxnSpPr>
        <p:spPr>
          <a:xfrm>
            <a:off x="9070108" y="5384800"/>
            <a:ext cx="15424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F32AD1-4B2F-4FBE-8115-EA6DAFBDBDAC}"/>
              </a:ext>
            </a:extLst>
          </p:cNvPr>
          <p:cNvCxnSpPr>
            <a:cxnSpLocks/>
          </p:cNvCxnSpPr>
          <p:nvPr/>
        </p:nvCxnSpPr>
        <p:spPr>
          <a:xfrm>
            <a:off x="8977745" y="4922982"/>
            <a:ext cx="863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5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633C5DE-E628-43C6-AE90-9ABE423B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 성적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84FD12-222C-4887-A82A-547DBEF2F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03" y="2244437"/>
            <a:ext cx="2972249" cy="2972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830855-CAC8-4875-AF18-90DA08D854F6}"/>
              </a:ext>
            </a:extLst>
          </p:cNvPr>
          <p:cNvSpPr txBox="1"/>
          <p:nvPr/>
        </p:nvSpPr>
        <p:spPr>
          <a:xfrm>
            <a:off x="5856430" y="1795834"/>
            <a:ext cx="5938983" cy="282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일주일 평균 공부 시간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모의고사 평균 점수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직전 학기 성적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하루 평균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TV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시청 시간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스마트폰 보유 여부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과외 개수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7E49D4-2176-45A8-B18D-6D451D31559A}"/>
              </a:ext>
            </a:extLst>
          </p:cNvPr>
          <p:cNvSpPr/>
          <p:nvPr/>
        </p:nvSpPr>
        <p:spPr>
          <a:xfrm>
            <a:off x="5777923" y="4618979"/>
            <a:ext cx="6096000" cy="9764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키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몸무게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머리 색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매운 걸 잘 먹는지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반려동물 유무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0C8CBC-610E-403C-B332-CF993D1E3B97}"/>
              </a:ext>
            </a:extLst>
          </p:cNvPr>
          <p:cNvCxnSpPr>
            <a:cxnSpLocks/>
          </p:cNvCxnSpPr>
          <p:nvPr/>
        </p:nvCxnSpPr>
        <p:spPr>
          <a:xfrm>
            <a:off x="8178800" y="4922982"/>
            <a:ext cx="647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B26273-1102-4D63-8BE4-819364FDD909}"/>
              </a:ext>
            </a:extLst>
          </p:cNvPr>
          <p:cNvCxnSpPr>
            <a:cxnSpLocks/>
          </p:cNvCxnSpPr>
          <p:nvPr/>
        </p:nvCxnSpPr>
        <p:spPr>
          <a:xfrm>
            <a:off x="7144327" y="3011055"/>
            <a:ext cx="21197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EBF00F-F56B-4953-A962-3C5157140B64}"/>
              </a:ext>
            </a:extLst>
          </p:cNvPr>
          <p:cNvCxnSpPr>
            <a:cxnSpLocks/>
          </p:cNvCxnSpPr>
          <p:nvPr/>
        </p:nvCxnSpPr>
        <p:spPr>
          <a:xfrm>
            <a:off x="8940512" y="4922982"/>
            <a:ext cx="9054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5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633C5DE-E628-43C6-AE90-9ABE423B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 성적 예측</a:t>
            </a:r>
          </a:p>
        </p:txBody>
      </p:sp>
      <p:pic>
        <p:nvPicPr>
          <p:cNvPr id="8" name="그림 7" descr="개체이(가) 표시된 사진&#10;&#10;자동 생성된 설명">
            <a:extLst>
              <a:ext uri="{FF2B5EF4-FFF2-40B4-BE49-F238E27FC236}">
                <a16:creationId xmlns:a16="http://schemas.microsoft.com/office/drawing/2014/main" id="{AE019F80-9379-4162-9A8A-092DC1E5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00" y="1523999"/>
            <a:ext cx="5602599" cy="3389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374E23-2473-4389-BB9D-87F98F1D860B}"/>
              </a:ext>
            </a:extLst>
          </p:cNvPr>
          <p:cNvSpPr txBox="1"/>
          <p:nvPr/>
        </p:nvSpPr>
        <p:spPr>
          <a:xfrm>
            <a:off x="2428167" y="5578763"/>
            <a:ext cx="7335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철저한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통계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에 의해 </a:t>
            </a:r>
            <a:r>
              <a:rPr lang="ko-KR" altLang="en-US" sz="24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유의미한 데이터 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분석 및 추출</a:t>
            </a:r>
          </a:p>
        </p:txBody>
      </p:sp>
    </p:spTree>
    <p:extLst>
      <p:ext uri="{BB962C8B-B14F-4D97-AF65-F5344CB8AC3E}">
        <p14:creationId xmlns:p14="http://schemas.microsoft.com/office/powerpoint/2010/main" val="22429831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16CD1D4-E38B-462B-84E5-D055BD48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4280"/>
            <a:ext cx="10515600" cy="24494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Big Data &amp; Data Science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왜 중요할까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48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10F46F-DB83-4C28-AEE0-0143E13F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</a:t>
            </a:r>
            <a:r>
              <a:rPr lang="ko-KR" altLang="en-US" dirty="0"/>
              <a:t> </a:t>
            </a:r>
            <a:r>
              <a:rPr lang="en-US" altLang="ko-KR" dirty="0"/>
              <a:t>Data &amp; AI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8147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2FD37A2-808C-45D5-AF4D-9C69D5E1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일자리 위협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D202801-06DB-4D61-987A-968B7A23C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78" y="1598906"/>
            <a:ext cx="3636241" cy="45816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D06D519-7CD8-4D55-8E39-4819722A7BAA}"/>
              </a:ext>
            </a:extLst>
          </p:cNvPr>
          <p:cNvSpPr/>
          <p:nvPr/>
        </p:nvSpPr>
        <p:spPr>
          <a:xfrm>
            <a:off x="4255220" y="2050472"/>
            <a:ext cx="3681559" cy="942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6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29C77-D7F8-4135-A0AB-C93609E1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일자리 위협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 descr="컴퓨터, 실내, 전자기기, 모니터이(가) 표시된 사진&#10;&#10;자동 생성된 설명">
            <a:extLst>
              <a:ext uri="{FF2B5EF4-FFF2-40B4-BE49-F238E27FC236}">
                <a16:creationId xmlns:a16="http://schemas.microsoft.com/office/drawing/2014/main" id="{5CD77C19-EE9F-4074-8591-A3D92B549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39" y="1828801"/>
            <a:ext cx="6895321" cy="39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53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29C77-D7F8-4135-A0AB-C93609E1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일자리 위협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 descr="사람, 남자, 실내, 셔츠이(가) 표시된 사진&#10;&#10;자동 생성된 설명">
            <a:extLst>
              <a:ext uri="{FF2B5EF4-FFF2-40B4-BE49-F238E27FC236}">
                <a16:creationId xmlns:a16="http://schemas.microsoft.com/office/drawing/2014/main" id="{3C1FCDB5-8FE0-4E25-BBE8-FFF1BEA5C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97" y="1678479"/>
            <a:ext cx="7724603" cy="4254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1CF3E-7AF8-49CE-9FA7-F4BE77B869F0}"/>
              </a:ext>
            </a:extLst>
          </p:cNvPr>
          <p:cNvSpPr txBox="1"/>
          <p:nvPr/>
        </p:nvSpPr>
        <p:spPr>
          <a:xfrm>
            <a:off x="6594764" y="3390200"/>
            <a:ext cx="376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더 효율적인 폴더 정리 방법이 있는데</a:t>
            </a:r>
            <a:endParaRPr lang="en-US" altLang="ko-KR" sz="24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회사는 왜 그렇게 하지 않은 거지</a:t>
            </a:r>
            <a:r>
              <a:rPr lang="en-US" altLang="ko-KR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58CD5-7567-473A-AC31-D5B9330C71F6}"/>
              </a:ext>
            </a:extLst>
          </p:cNvPr>
          <p:cNvSpPr txBox="1"/>
          <p:nvPr/>
        </p:nvSpPr>
        <p:spPr>
          <a:xfrm>
            <a:off x="6594764" y="3205533"/>
            <a:ext cx="376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아 </a:t>
            </a:r>
            <a:r>
              <a:rPr lang="en-US" altLang="ko-KR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 </a:t>
            </a:r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내가 기존보다 더 효율적인</a:t>
            </a:r>
            <a:endParaRPr lang="en-US" altLang="ko-KR" sz="24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방법으로 정리를 하면 상사가 </a:t>
            </a:r>
            <a:endParaRPr lang="en-US" altLang="ko-KR" sz="24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칭찬을 해줄 수도 있겠구나</a:t>
            </a:r>
            <a:r>
              <a:rPr lang="en-US" altLang="ko-KR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2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29C77-D7F8-4135-A0AB-C93609E1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일자리 위협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 descr="사람, 남자, 실내, 서있는이(가) 표시된 사진&#10;&#10;자동 생성된 설명">
            <a:extLst>
              <a:ext uri="{FF2B5EF4-FFF2-40B4-BE49-F238E27FC236}">
                <a16:creationId xmlns:a16="http://schemas.microsoft.com/office/drawing/2014/main" id="{4149835D-2390-4B56-9FE9-972E315C2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777" y="1919771"/>
            <a:ext cx="7106445" cy="394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9C794-CF6B-49D0-A0ED-ED1021F8FDD7}"/>
              </a:ext>
            </a:extLst>
          </p:cNvPr>
          <p:cNvSpPr txBox="1"/>
          <p:nvPr/>
        </p:nvSpPr>
        <p:spPr>
          <a:xfrm>
            <a:off x="7026206" y="4364268"/>
            <a:ext cx="346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넌 왜 시키지도 않은 짓을 해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</a:p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회사에도 룰이라는 게 있어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혼자 잘난 척 하지 마</a:t>
            </a:r>
          </a:p>
        </p:txBody>
      </p:sp>
    </p:spTree>
    <p:extLst>
      <p:ext uri="{BB962C8B-B14F-4D97-AF65-F5344CB8AC3E}">
        <p14:creationId xmlns:p14="http://schemas.microsoft.com/office/powerpoint/2010/main" val="16517350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29C77-D7F8-4135-A0AB-C93609E1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일자리 위협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 descr="사람, 남자, 의류, 넥타이이(가) 표시된 사진&#10;&#10;자동 생성된 설명">
            <a:extLst>
              <a:ext uri="{FF2B5EF4-FFF2-40B4-BE49-F238E27FC236}">
                <a16:creationId xmlns:a16="http://schemas.microsoft.com/office/drawing/2014/main" id="{D2B40D09-CA54-4E28-8F0D-2082C27C4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95" y="1655131"/>
            <a:ext cx="7536007" cy="42307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58AFCE5-41C8-4E73-A00D-4DA076178050}"/>
              </a:ext>
            </a:extLst>
          </p:cNvPr>
          <p:cNvSpPr/>
          <p:nvPr/>
        </p:nvSpPr>
        <p:spPr>
          <a:xfrm>
            <a:off x="2456598" y="3198167"/>
            <a:ext cx="2826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난 잘해보려고 그런 건데</a:t>
            </a:r>
            <a:r>
              <a:rPr lang="en-US" altLang="ko-KR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  <a:endParaRPr lang="ko-KR" altLang="en-US" sz="24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A28FCA-E61D-408C-915B-D9C23D2922DE}"/>
              </a:ext>
            </a:extLst>
          </p:cNvPr>
          <p:cNvSpPr/>
          <p:nvPr/>
        </p:nvSpPr>
        <p:spPr>
          <a:xfrm>
            <a:off x="7134816" y="4329301"/>
            <a:ext cx="2826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상사한테 혼나고</a:t>
            </a:r>
            <a:endParaRPr lang="en-US" altLang="ko-KR" sz="24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시간 버리고</a:t>
            </a:r>
            <a:endParaRPr lang="en-US" altLang="ko-KR" sz="24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체력 버리고 엉엉</a:t>
            </a:r>
            <a:r>
              <a:rPr lang="en-US" altLang="ko-KR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  <a:endParaRPr lang="ko-KR" altLang="en-US" sz="24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0797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29C77-D7F8-4135-A0AB-C93609E1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ko-KR" altLang="en-US" dirty="0" err="1"/>
              <a:t>장그래가</a:t>
            </a:r>
            <a:r>
              <a:rPr lang="ko-KR" altLang="en-US" dirty="0"/>
              <a:t> 데이터 과학을 알았더라면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7" name="그림 6" descr="컴퓨터, 실내, 전자기기, 모니터이(가) 표시된 사진&#10;&#10;자동 생성된 설명">
            <a:extLst>
              <a:ext uri="{FF2B5EF4-FFF2-40B4-BE49-F238E27FC236}">
                <a16:creationId xmlns:a16="http://schemas.microsoft.com/office/drawing/2014/main" id="{06F32939-08D9-4315-AA26-BE3C7B0D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39" y="1828801"/>
            <a:ext cx="6895321" cy="3926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6A7DD-97E2-42D9-A404-75007E625FBF}"/>
              </a:ext>
            </a:extLst>
          </p:cNvPr>
          <p:cNvSpPr txBox="1"/>
          <p:nvPr/>
        </p:nvSpPr>
        <p:spPr>
          <a:xfrm>
            <a:off x="6197598" y="4470400"/>
            <a:ext cx="3165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회사 내 폴더 정리 방법의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규칙을 찾으면 정리가 쉽겠군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835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29C77-D7F8-4135-A0AB-C93609E1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ko-KR" altLang="en-US" dirty="0" err="1"/>
              <a:t>장그래가</a:t>
            </a:r>
            <a:r>
              <a:rPr lang="ko-KR" altLang="en-US" dirty="0"/>
              <a:t> 데이터 과학을 알았더라면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그림 4" descr="사람, 넥타이, 남자, 의류이(가) 표시된 사진&#10;&#10;자동 생성된 설명">
            <a:extLst>
              <a:ext uri="{FF2B5EF4-FFF2-40B4-BE49-F238E27FC236}">
                <a16:creationId xmlns:a16="http://schemas.microsoft.com/office/drawing/2014/main" id="{6E98A674-6657-4623-A86D-3A74DF3E3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83" y="1745672"/>
            <a:ext cx="7462434" cy="41889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134BED-12EA-4DCF-B03A-F5411D87BAC9}"/>
              </a:ext>
            </a:extLst>
          </p:cNvPr>
          <p:cNvSpPr/>
          <p:nvPr/>
        </p:nvSpPr>
        <p:spPr>
          <a:xfrm>
            <a:off x="6769981" y="4343554"/>
            <a:ext cx="2826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규칙은 </a:t>
            </a:r>
            <a:r>
              <a:rPr lang="en-US" altLang="ko-KR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AI </a:t>
            </a:r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모델을 학습 시킨 후</a:t>
            </a:r>
            <a:r>
              <a:rPr lang="en-US" altLang="ko-KR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컴퓨터가 밤 새 정리하게 하고</a:t>
            </a:r>
            <a:endParaRPr lang="en-US" altLang="ko-KR" sz="24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난 퇴근 </a:t>
            </a:r>
            <a:r>
              <a:rPr lang="ko-KR" altLang="en-US" sz="2400" dirty="0" err="1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해야지</a:t>
            </a:r>
            <a:r>
              <a:rPr lang="en-US" altLang="ko-KR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0053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29C77-D7F8-4135-A0AB-C93609E1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ko-KR" altLang="en-US" dirty="0" err="1"/>
              <a:t>장그래가</a:t>
            </a:r>
            <a:r>
              <a:rPr lang="ko-KR" altLang="en-US" dirty="0"/>
              <a:t> 데이터 과학을 알았더라면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4" name="그림 3" descr="사람, 실내, 테이블, 남자이(가) 표시된 사진&#10;&#10;자동 생성된 설명">
            <a:extLst>
              <a:ext uri="{FF2B5EF4-FFF2-40B4-BE49-F238E27FC236}">
                <a16:creationId xmlns:a16="http://schemas.microsoft.com/office/drawing/2014/main" id="{454AC93E-0EC0-4864-AC3A-CD9A2804C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27" y="1729712"/>
            <a:ext cx="7148945" cy="40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077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5B4DC-EBF0-4A6E-86C0-A42FB007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시너지 효과</a:t>
            </a:r>
          </a:p>
        </p:txBody>
      </p:sp>
      <p:pic>
        <p:nvPicPr>
          <p:cNvPr id="4" name="그림 3" descr="실내, 벽, 테이블이(가) 표시된 사진&#10;&#10;자동 생성된 설명">
            <a:extLst>
              <a:ext uri="{FF2B5EF4-FFF2-40B4-BE49-F238E27FC236}">
                <a16:creationId xmlns:a16="http://schemas.microsoft.com/office/drawing/2014/main" id="{90461A5B-D736-453A-B875-B58FC9E2A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-383" r="16374" b="383"/>
          <a:stretch/>
        </p:blipFill>
        <p:spPr>
          <a:xfrm>
            <a:off x="1163493" y="1756755"/>
            <a:ext cx="3990396" cy="2407659"/>
          </a:xfrm>
          <a:prstGeom prst="rect">
            <a:avLst/>
          </a:prstGeom>
        </p:spPr>
      </p:pic>
      <p:pic>
        <p:nvPicPr>
          <p:cNvPr id="6" name="그림 5" descr="사람, 벽, 정장, 실내이(가) 표시된 사진&#10;&#10;자동 생성된 설명">
            <a:extLst>
              <a:ext uri="{FF2B5EF4-FFF2-40B4-BE49-F238E27FC236}">
                <a16:creationId xmlns:a16="http://schemas.microsoft.com/office/drawing/2014/main" id="{BA04535E-967A-41CF-A22C-5BA4DD5EC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14755"/>
          <a:stretch/>
        </p:blipFill>
        <p:spPr>
          <a:xfrm>
            <a:off x="7038112" y="1626523"/>
            <a:ext cx="3768437" cy="266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4A2484-C467-43A7-88D2-8C8581D8E730}"/>
              </a:ext>
            </a:extLst>
          </p:cNvPr>
          <p:cNvSpPr txBox="1"/>
          <p:nvPr/>
        </p:nvSpPr>
        <p:spPr>
          <a:xfrm>
            <a:off x="1993149" y="4657897"/>
            <a:ext cx="2331086" cy="1153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단순 반복 작업은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1B317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과학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F0E46-CB29-4876-8E82-582BC0E95097}"/>
              </a:ext>
            </a:extLst>
          </p:cNvPr>
          <p:cNvSpPr txBox="1"/>
          <p:nvPr/>
        </p:nvSpPr>
        <p:spPr>
          <a:xfrm>
            <a:off x="8272152" y="4657896"/>
            <a:ext cx="1300356" cy="1153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창의력은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1B3172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인간</a:t>
            </a:r>
          </a:p>
        </p:txBody>
      </p:sp>
    </p:spTree>
    <p:extLst>
      <p:ext uri="{BB962C8B-B14F-4D97-AF65-F5344CB8AC3E}">
        <p14:creationId xmlns:p14="http://schemas.microsoft.com/office/powerpoint/2010/main" val="34135330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DCA65-B333-4B0D-A6E9-05429DEF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상상 해 보세요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2D6663-5A0A-4C6C-91EC-A263E310ACD6}"/>
              </a:ext>
            </a:extLst>
          </p:cNvPr>
          <p:cNvGrpSpPr/>
          <p:nvPr/>
        </p:nvGrpSpPr>
        <p:grpSpPr>
          <a:xfrm>
            <a:off x="2732413" y="1426115"/>
            <a:ext cx="6856483" cy="5042859"/>
            <a:chOff x="2732413" y="1426115"/>
            <a:chExt cx="6856483" cy="5042859"/>
          </a:xfrm>
        </p:grpSpPr>
        <p:pic>
          <p:nvPicPr>
            <p:cNvPr id="12" name="그림 11" descr="사람, 벽, 실내, 여자이(가) 표시된 사진&#10;&#10;자동 생성된 설명">
              <a:extLst>
                <a:ext uri="{FF2B5EF4-FFF2-40B4-BE49-F238E27FC236}">
                  <a16:creationId xmlns:a16="http://schemas.microsoft.com/office/drawing/2014/main" id="{636936DE-2AD6-4CC8-BABA-D3261DE9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2413" y="1426115"/>
              <a:ext cx="6727174" cy="504285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A6554DE-5580-4654-AEC4-B704A94ADF39}"/>
                </a:ext>
              </a:extLst>
            </p:cNvPr>
            <p:cNvSpPr/>
            <p:nvPr/>
          </p:nvSpPr>
          <p:spPr>
            <a:xfrm>
              <a:off x="8772060" y="2911665"/>
              <a:ext cx="816836" cy="794523"/>
            </a:xfrm>
            <a:prstGeom prst="rect">
              <a:avLst/>
            </a:prstGeom>
            <a:solidFill>
              <a:srgbClr val="1B3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dirty="0">
                  <a:sym typeface="Wingdings" panose="05000000000000000000" pitchFamily="2" charset="2"/>
                </a:rPr>
                <a:t>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725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535D58-424D-43AC-AF1C-3304F0628ABF}"/>
              </a:ext>
            </a:extLst>
          </p:cNvPr>
          <p:cNvSpPr txBox="1"/>
          <p:nvPr/>
        </p:nvSpPr>
        <p:spPr>
          <a:xfrm>
            <a:off x="2299063" y="4674326"/>
            <a:ext cx="759387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</a:t>
            </a:r>
            <a:r>
              <a:rPr lang="ko-KR" altLang="en-US" sz="55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알아보기 전에 </a:t>
            </a:r>
            <a:r>
              <a:rPr lang="en-US" altLang="ko-KR" sz="55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</a:t>
            </a:r>
            <a:endParaRPr lang="ko-KR" altLang="en-US" sz="55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7FB6DA-C65F-4C4A-A238-5E265F3FE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60" y="926766"/>
            <a:ext cx="2955080" cy="29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46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9CB31-6757-4F39-9FEE-42061C05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상상 해 보세요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709DF6E-62B8-44B7-94E4-93FA757D9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02338" y="613621"/>
            <a:ext cx="4787323" cy="63862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43BC0F0-7056-44BC-BFCD-FFFE3D2847E1}"/>
              </a:ext>
            </a:extLst>
          </p:cNvPr>
          <p:cNvGrpSpPr/>
          <p:nvPr/>
        </p:nvGrpSpPr>
        <p:grpSpPr>
          <a:xfrm>
            <a:off x="140398" y="1745611"/>
            <a:ext cx="11911201" cy="4273561"/>
            <a:chOff x="720440" y="1926865"/>
            <a:chExt cx="10479249" cy="3759798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250DE6D1-3BA2-4540-A866-AD46B4A6D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48326" y="1298979"/>
              <a:ext cx="3759798" cy="5015569"/>
            </a:xfrm>
            <a:prstGeom prst="rect">
              <a:avLst/>
            </a:prstGeom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3B40C9-F4E6-4079-A5AB-111D88A7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12006" y="1298979"/>
              <a:ext cx="3759798" cy="5015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76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46BEA-8B03-4156-9539-3582133E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상상 해 보세요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A42D0-9083-4A79-85C0-958538FDA95E}"/>
              </a:ext>
            </a:extLst>
          </p:cNvPr>
          <p:cNvSpPr txBox="1"/>
          <p:nvPr/>
        </p:nvSpPr>
        <p:spPr>
          <a:xfrm>
            <a:off x="3338945" y="1579181"/>
            <a:ext cx="5514109" cy="226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평균연령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22.2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세의 성인 여성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 5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조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독립변수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독립변수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개 당 </a:t>
            </a: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15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번의 실험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정교하지 못한 실험 설계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DDD72-D0CF-42A5-99EF-EF15FD2B94C3}"/>
              </a:ext>
            </a:extLst>
          </p:cNvPr>
          <p:cNvSpPr txBox="1"/>
          <p:nvPr/>
        </p:nvSpPr>
        <p:spPr>
          <a:xfrm>
            <a:off x="2455420" y="4314410"/>
            <a:ext cx="7281160" cy="1330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과연 위 실험 결과는 </a:t>
            </a:r>
            <a:r>
              <a:rPr lang="en-US" altLang="ko-KR" sz="2800" dirty="0"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대 성인 여성의 순발력을 </a:t>
            </a:r>
            <a:endParaRPr lang="en-US" altLang="ko-KR" sz="28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대표할 수 있는 지표일까요</a:t>
            </a:r>
            <a:r>
              <a:rPr lang="en-US" altLang="ko-KR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28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0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D0C7-69EB-46DC-919E-C6DA15AAC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상상 해 보세요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6AA237-AC8B-4549-86BF-B726B5217629}"/>
              </a:ext>
            </a:extLst>
          </p:cNvPr>
          <p:cNvGrpSpPr/>
          <p:nvPr/>
        </p:nvGrpSpPr>
        <p:grpSpPr>
          <a:xfrm>
            <a:off x="713838" y="1291334"/>
            <a:ext cx="3770115" cy="2772873"/>
            <a:chOff x="2732413" y="1426115"/>
            <a:chExt cx="6856483" cy="5042859"/>
          </a:xfrm>
        </p:grpSpPr>
        <p:pic>
          <p:nvPicPr>
            <p:cNvPr id="4" name="그림 3" descr="사람, 벽, 실내, 여자이(가) 표시된 사진&#10;&#10;자동 생성된 설명">
              <a:extLst>
                <a:ext uri="{FF2B5EF4-FFF2-40B4-BE49-F238E27FC236}">
                  <a16:creationId xmlns:a16="http://schemas.microsoft.com/office/drawing/2014/main" id="{1B08C6A8-F8F9-41F2-B870-257340007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2413" y="1426115"/>
              <a:ext cx="6727174" cy="504285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92DF78-3890-415E-81E0-A2017CEECED2}"/>
                </a:ext>
              </a:extLst>
            </p:cNvPr>
            <p:cNvSpPr/>
            <p:nvPr/>
          </p:nvSpPr>
          <p:spPr>
            <a:xfrm>
              <a:off x="8772060" y="2911665"/>
              <a:ext cx="816836" cy="794523"/>
            </a:xfrm>
            <a:prstGeom prst="rect">
              <a:avLst/>
            </a:prstGeom>
            <a:solidFill>
              <a:srgbClr val="1B3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ym typeface="Wingdings" panose="05000000000000000000" pitchFamily="2" charset="2"/>
                </a:rPr>
                <a:t></a:t>
              </a:r>
              <a:endParaRPr lang="ko-KR" altLang="en-US" sz="1200" dirty="0"/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7B0E3D9-648D-40BF-83FC-AEDCD1D53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81879" y="3054142"/>
            <a:ext cx="2632364" cy="3511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7A443F-B322-4F1F-A19C-7047BE7E28E3}"/>
              </a:ext>
            </a:extLst>
          </p:cNvPr>
          <p:cNvSpPr txBox="1"/>
          <p:nvPr/>
        </p:nvSpPr>
        <p:spPr>
          <a:xfrm>
            <a:off x="5602531" y="3167390"/>
            <a:ext cx="147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 dirty="0">
                <a:latin typeface="고도 M" panose="02000503000000020004" pitchFamily="2" charset="-127"/>
                <a:ea typeface="고도 M" panose="02000503000000020004" pitchFamily="2" charset="-127"/>
              </a:rPr>
              <a:t>X 1,000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0C4B2-5E5B-41B1-8B91-332D7AF45382}"/>
              </a:ext>
            </a:extLst>
          </p:cNvPr>
          <p:cNvSpPr txBox="1"/>
          <p:nvPr/>
        </p:nvSpPr>
        <p:spPr>
          <a:xfrm>
            <a:off x="7349124" y="2590463"/>
            <a:ext cx="3990492" cy="170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19~59</a:t>
            </a: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세 성인 남녀 대상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더 많은 독립변수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더 많은 횟수의 실험</a:t>
            </a:r>
          </a:p>
        </p:txBody>
      </p:sp>
    </p:spTree>
    <p:extLst>
      <p:ext uri="{BB962C8B-B14F-4D97-AF65-F5344CB8AC3E}">
        <p14:creationId xmlns:p14="http://schemas.microsoft.com/office/powerpoint/2010/main" val="240158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974BA-DEFB-4B9C-9ECE-19EB7EAC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상상 해 보세요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B2257-644E-4157-ACCD-4E68AE907EC5}"/>
              </a:ext>
            </a:extLst>
          </p:cNvPr>
          <p:cNvSpPr txBox="1"/>
          <p:nvPr/>
        </p:nvSpPr>
        <p:spPr>
          <a:xfrm>
            <a:off x="3338944" y="2275671"/>
            <a:ext cx="5514109" cy="115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실험의 신뢰성 ↓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데이터의 오차 ↑</a:t>
            </a:r>
            <a:endParaRPr lang="en-US" altLang="ko-KR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486EA-DCC6-4088-8A98-AC101EEB333F}"/>
              </a:ext>
            </a:extLst>
          </p:cNvPr>
          <p:cNvSpPr txBox="1"/>
          <p:nvPr/>
        </p:nvSpPr>
        <p:spPr>
          <a:xfrm>
            <a:off x="3681720" y="4314410"/>
            <a:ext cx="4828566" cy="68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정교하지 못한 </a:t>
            </a: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수기 작성의 한계</a:t>
            </a:r>
            <a:endParaRPr lang="ko-KR" altLang="en-US" sz="28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70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F57EA-9C96-4FE4-9AEF-3D26D5B3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+ Data Science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B8220-8FFA-4CBF-912B-821E5AA86FD1}"/>
              </a:ext>
            </a:extLst>
          </p:cNvPr>
          <p:cNvSpPr txBox="1"/>
          <p:nvPr/>
        </p:nvSpPr>
        <p:spPr>
          <a:xfrm>
            <a:off x="644236" y="2287507"/>
            <a:ext cx="2272146" cy="130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수 천 개  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~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수 억 개 의 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데이터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86C39E-5813-4816-A82F-29044AB370BF}"/>
              </a:ext>
            </a:extLst>
          </p:cNvPr>
          <p:cNvSpPr/>
          <p:nvPr/>
        </p:nvSpPr>
        <p:spPr>
          <a:xfrm>
            <a:off x="782782" y="1941761"/>
            <a:ext cx="1995055" cy="1995055"/>
          </a:xfrm>
          <a:prstGeom prst="ellipse">
            <a:avLst/>
          </a:prstGeom>
          <a:noFill/>
          <a:ln w="38100">
            <a:solidFill>
              <a:srgbClr val="1B31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EC012-6DB1-48F6-B9AC-04D9AC15727A}"/>
              </a:ext>
            </a:extLst>
          </p:cNvPr>
          <p:cNvSpPr txBox="1"/>
          <p:nvPr/>
        </p:nvSpPr>
        <p:spPr>
          <a:xfrm>
            <a:off x="3452090" y="2301252"/>
            <a:ext cx="2272146" cy="130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데이터 마이닝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데이터 분석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C6888C9-EA15-49DE-9356-0F6C63D1908D}"/>
              </a:ext>
            </a:extLst>
          </p:cNvPr>
          <p:cNvSpPr/>
          <p:nvPr/>
        </p:nvSpPr>
        <p:spPr>
          <a:xfrm>
            <a:off x="3590636" y="1941761"/>
            <a:ext cx="1995055" cy="1995055"/>
          </a:xfrm>
          <a:prstGeom prst="ellipse">
            <a:avLst/>
          </a:prstGeom>
          <a:noFill/>
          <a:ln w="38100">
            <a:solidFill>
              <a:srgbClr val="1B31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2E15-33D5-4587-915B-1DF360EB0F9D}"/>
              </a:ext>
            </a:extLst>
          </p:cNvPr>
          <p:cNvSpPr txBox="1"/>
          <p:nvPr/>
        </p:nvSpPr>
        <p:spPr>
          <a:xfrm>
            <a:off x="6398490" y="2287507"/>
            <a:ext cx="2272146" cy="130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머신 러닝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&amp;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3D1D2DB-E49B-4584-9C7D-805102C3A47F}"/>
              </a:ext>
            </a:extLst>
          </p:cNvPr>
          <p:cNvSpPr/>
          <p:nvPr/>
        </p:nvSpPr>
        <p:spPr>
          <a:xfrm>
            <a:off x="6537036" y="1941761"/>
            <a:ext cx="1995055" cy="1995055"/>
          </a:xfrm>
          <a:prstGeom prst="ellipse">
            <a:avLst/>
          </a:prstGeom>
          <a:noFill/>
          <a:ln w="38100">
            <a:solidFill>
              <a:srgbClr val="1B31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871E7-65CF-4F48-8C13-17488D4996DA}"/>
              </a:ext>
            </a:extLst>
          </p:cNvPr>
          <p:cNvSpPr txBox="1"/>
          <p:nvPr/>
        </p:nvSpPr>
        <p:spPr>
          <a:xfrm>
            <a:off x="9275618" y="2287507"/>
            <a:ext cx="2272146" cy="130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신뢰성 있고 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정확한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결과 도출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58B8A20-F6B8-4A05-B78D-E5E8B355C448}"/>
              </a:ext>
            </a:extLst>
          </p:cNvPr>
          <p:cNvSpPr/>
          <p:nvPr/>
        </p:nvSpPr>
        <p:spPr>
          <a:xfrm>
            <a:off x="9414164" y="1941761"/>
            <a:ext cx="1995055" cy="1995055"/>
          </a:xfrm>
          <a:prstGeom prst="ellipse">
            <a:avLst/>
          </a:prstGeom>
          <a:noFill/>
          <a:ln w="38100">
            <a:solidFill>
              <a:srgbClr val="1B31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E56BEE-3C35-41A8-B811-74EECE1E908C}"/>
              </a:ext>
            </a:extLst>
          </p:cNvPr>
          <p:cNvSpPr txBox="1"/>
          <p:nvPr/>
        </p:nvSpPr>
        <p:spPr>
          <a:xfrm>
            <a:off x="1909040" y="5344560"/>
            <a:ext cx="837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효율적</a:t>
            </a: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다양</a:t>
            </a: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한 </a:t>
            </a:r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신뢰성</a:t>
            </a: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 있는 인사이트를 얻을 수 있음</a:t>
            </a:r>
          </a:p>
        </p:txBody>
      </p:sp>
      <p:sp>
        <p:nvSpPr>
          <p:cNvPr id="15" name="L 도형 14">
            <a:extLst>
              <a:ext uri="{FF2B5EF4-FFF2-40B4-BE49-F238E27FC236}">
                <a16:creationId xmlns:a16="http://schemas.microsoft.com/office/drawing/2014/main" id="{DBCB14D2-AB00-44CA-83C1-2D9871EC0127}"/>
              </a:ext>
            </a:extLst>
          </p:cNvPr>
          <p:cNvSpPr/>
          <p:nvPr/>
        </p:nvSpPr>
        <p:spPr>
          <a:xfrm rot="13500000">
            <a:off x="2905776" y="2712997"/>
            <a:ext cx="452582" cy="452582"/>
          </a:xfrm>
          <a:prstGeom prst="corner">
            <a:avLst>
              <a:gd name="adj1" fmla="val 25000"/>
              <a:gd name="adj2" fmla="val 26316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L 도형 15">
            <a:extLst>
              <a:ext uri="{FF2B5EF4-FFF2-40B4-BE49-F238E27FC236}">
                <a16:creationId xmlns:a16="http://schemas.microsoft.com/office/drawing/2014/main" id="{406E41D6-C437-4D16-B9C3-5C933C0BA55D}"/>
              </a:ext>
            </a:extLst>
          </p:cNvPr>
          <p:cNvSpPr/>
          <p:nvPr/>
        </p:nvSpPr>
        <p:spPr>
          <a:xfrm rot="13500000">
            <a:off x="5748696" y="2712997"/>
            <a:ext cx="452582" cy="452582"/>
          </a:xfrm>
          <a:prstGeom prst="corner">
            <a:avLst>
              <a:gd name="adj1" fmla="val 25000"/>
              <a:gd name="adj2" fmla="val 26316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14212217-B9A7-4E2F-962B-537F9F6AA93F}"/>
              </a:ext>
            </a:extLst>
          </p:cNvPr>
          <p:cNvSpPr/>
          <p:nvPr/>
        </p:nvSpPr>
        <p:spPr>
          <a:xfrm rot="13500000">
            <a:off x="8660029" y="2712996"/>
            <a:ext cx="452582" cy="452582"/>
          </a:xfrm>
          <a:prstGeom prst="corner">
            <a:avLst>
              <a:gd name="adj1" fmla="val 25000"/>
              <a:gd name="adj2" fmla="val 26316"/>
            </a:avLst>
          </a:prstGeom>
          <a:solidFill>
            <a:srgbClr val="1B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8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4" grpId="0"/>
      <p:bldP spid="15" grpId="0" animBg="1"/>
      <p:bldP spid="16" grpId="0" animBg="1"/>
      <p:bldP spid="1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3B252C8-1076-41B1-B51E-5A8C1FF4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2789"/>
            <a:ext cx="10515600" cy="2292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Big Data &amp; Data Science</a:t>
            </a:r>
            <a:br>
              <a:rPr lang="en-US" altLang="ko-KR" dirty="0"/>
            </a:br>
            <a:r>
              <a:rPr lang="ko-KR" altLang="en-US" dirty="0"/>
              <a:t>전공자가 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9131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DCA65-B333-4B0D-A6E9-05429DEF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 전공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7D75E6-15B2-4F2C-83A3-A1BE42BBE2BD}"/>
              </a:ext>
            </a:extLst>
          </p:cNvPr>
          <p:cNvSpPr/>
          <p:nvPr/>
        </p:nvSpPr>
        <p:spPr>
          <a:xfrm>
            <a:off x="1124527" y="2170288"/>
            <a:ext cx="9942946" cy="3934952"/>
          </a:xfrm>
          <a:prstGeom prst="roundRect">
            <a:avLst/>
          </a:prstGeom>
          <a:noFill/>
          <a:ln w="38100">
            <a:solidFill>
              <a:srgbClr val="1B31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A6649-C971-4318-B303-B5A731A2BAFD}"/>
              </a:ext>
            </a:extLst>
          </p:cNvPr>
          <p:cNvSpPr txBox="1"/>
          <p:nvPr/>
        </p:nvSpPr>
        <p:spPr>
          <a:xfrm>
            <a:off x="4105562" y="1908678"/>
            <a:ext cx="39808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데이터 과학 학과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F2EE8-6BBE-4636-A03A-887E01C6DF55}"/>
              </a:ext>
            </a:extLst>
          </p:cNvPr>
          <p:cNvSpPr txBox="1"/>
          <p:nvPr/>
        </p:nvSpPr>
        <p:spPr>
          <a:xfrm>
            <a:off x="7297883" y="3620777"/>
            <a:ext cx="2096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빅데이터전공</a:t>
            </a:r>
            <a:endParaRPr lang="ko-KR" altLang="en-US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11F30-3B80-456F-A541-2011DAE89B28}"/>
              </a:ext>
            </a:extLst>
          </p:cNvPr>
          <p:cNvSpPr txBox="1"/>
          <p:nvPr/>
        </p:nvSpPr>
        <p:spPr>
          <a:xfrm>
            <a:off x="2669306" y="3620777"/>
            <a:ext cx="276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데이터사이언스연계전공</a:t>
            </a:r>
            <a:endParaRPr lang="ko-KR" altLang="en-US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F6331-AD9E-49A9-836F-15CBE0A59168}"/>
              </a:ext>
            </a:extLst>
          </p:cNvPr>
          <p:cNvSpPr txBox="1"/>
          <p:nvPr/>
        </p:nvSpPr>
        <p:spPr>
          <a:xfrm>
            <a:off x="7091220" y="2795505"/>
            <a:ext cx="250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데이터사이언스학과</a:t>
            </a:r>
            <a:endParaRPr lang="ko-KR" altLang="en-US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B2980-3D2B-4130-858A-A3900CB59E44}"/>
              </a:ext>
            </a:extLst>
          </p:cNvPr>
          <p:cNvSpPr txBox="1"/>
          <p:nvPr/>
        </p:nvSpPr>
        <p:spPr>
          <a:xfrm>
            <a:off x="3004126" y="2792116"/>
            <a:ext cx="2096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데이터과학과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663D3-4DEE-4F7C-94C4-68F0948E12F9}"/>
              </a:ext>
            </a:extLst>
          </p:cNvPr>
          <p:cNvSpPr txBox="1"/>
          <p:nvPr/>
        </p:nvSpPr>
        <p:spPr>
          <a:xfrm>
            <a:off x="7297883" y="4472088"/>
            <a:ext cx="2096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데이터테크전공</a:t>
            </a:r>
            <a:endParaRPr lang="ko-KR" altLang="en-US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47F8C-B557-4F84-94B9-B349EBC07800}"/>
              </a:ext>
            </a:extLst>
          </p:cNvPr>
          <p:cNvSpPr txBox="1"/>
          <p:nvPr/>
        </p:nvSpPr>
        <p:spPr>
          <a:xfrm>
            <a:off x="2797461" y="4472088"/>
            <a:ext cx="250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빅데이터경영공학과</a:t>
            </a:r>
            <a:endParaRPr lang="ko-KR" altLang="en-US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D1D23-F7D9-4A95-AC28-00E7A894FF4F}"/>
              </a:ext>
            </a:extLst>
          </p:cNvPr>
          <p:cNvSpPr txBox="1"/>
          <p:nvPr/>
        </p:nvSpPr>
        <p:spPr>
          <a:xfrm>
            <a:off x="2850571" y="5323399"/>
            <a:ext cx="250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고도 M" panose="02000503000000020004" pitchFamily="2" charset="-127"/>
                <a:ea typeface="고도 M" panose="02000503000000020004" pitchFamily="2" charset="-127"/>
              </a:rPr>
              <a:t>인공지능학과</a:t>
            </a:r>
            <a:endParaRPr lang="ko-KR" altLang="en-US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AA0AE-C40B-43AE-90F4-EDDBF517ACFE}"/>
              </a:ext>
            </a:extLst>
          </p:cNvPr>
          <p:cNvSpPr txBox="1"/>
          <p:nvPr/>
        </p:nvSpPr>
        <p:spPr>
          <a:xfrm>
            <a:off x="7086597" y="5288664"/>
            <a:ext cx="250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빅데이터인공지능전공</a:t>
            </a:r>
            <a:endParaRPr lang="ko-KR" altLang="en-US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6479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DCA65-B333-4B0D-A6E9-05429DEF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전공자가 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C27D7BC-FE7E-42A8-808F-CC50F0F020CF}"/>
              </a:ext>
            </a:extLst>
          </p:cNvPr>
          <p:cNvGrpSpPr/>
          <p:nvPr/>
        </p:nvGrpSpPr>
        <p:grpSpPr>
          <a:xfrm>
            <a:off x="4515427" y="3429000"/>
            <a:ext cx="6689437" cy="2900222"/>
            <a:chOff x="1124527" y="1908678"/>
            <a:chExt cx="9942946" cy="419656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3CBF512-628D-40AC-A86E-7D1B0E189077}"/>
                </a:ext>
              </a:extLst>
            </p:cNvPr>
            <p:cNvSpPr/>
            <p:nvPr/>
          </p:nvSpPr>
          <p:spPr>
            <a:xfrm>
              <a:off x="1124527" y="2170288"/>
              <a:ext cx="9942946" cy="3934952"/>
            </a:xfrm>
            <a:prstGeom prst="roundRect">
              <a:avLst/>
            </a:prstGeom>
            <a:noFill/>
            <a:ln w="38100">
              <a:solidFill>
                <a:srgbClr val="1B31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C1127B-14C0-46EF-8137-689345E18781}"/>
                </a:ext>
              </a:extLst>
            </p:cNvPr>
            <p:cNvSpPr txBox="1"/>
            <p:nvPr/>
          </p:nvSpPr>
          <p:spPr>
            <a:xfrm>
              <a:off x="4105562" y="1908678"/>
              <a:ext cx="3980872" cy="5789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데이터 과학 학과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00595B-57D4-4AB4-BFDB-5329DD6D2A85}"/>
                </a:ext>
              </a:extLst>
            </p:cNvPr>
            <p:cNvSpPr txBox="1"/>
            <p:nvPr/>
          </p:nvSpPr>
          <p:spPr>
            <a:xfrm>
              <a:off x="7335855" y="3635919"/>
              <a:ext cx="20966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빅데이터전공</a:t>
              </a:r>
              <a:endPara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091DE5-F2F3-48F5-B76E-8E1653A3F8B6}"/>
                </a:ext>
              </a:extLst>
            </p:cNvPr>
            <p:cNvSpPr txBox="1"/>
            <p:nvPr/>
          </p:nvSpPr>
          <p:spPr>
            <a:xfrm>
              <a:off x="2357682" y="3635919"/>
              <a:ext cx="3389535" cy="489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데이터사이언스연계전공</a:t>
              </a:r>
              <a:endPara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274796-7C50-4231-928D-952A307D48FA}"/>
                </a:ext>
              </a:extLst>
            </p:cNvPr>
            <p:cNvSpPr txBox="1"/>
            <p:nvPr/>
          </p:nvSpPr>
          <p:spPr>
            <a:xfrm>
              <a:off x="6980381" y="2796212"/>
              <a:ext cx="2807606" cy="489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데이터사이언스학과</a:t>
              </a:r>
              <a:endPara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E7B17D-C4E9-4AB3-AE4A-6E3DAC401311}"/>
                </a:ext>
              </a:extLst>
            </p:cNvPr>
            <p:cNvSpPr txBox="1"/>
            <p:nvPr/>
          </p:nvSpPr>
          <p:spPr>
            <a:xfrm>
              <a:off x="3004126" y="2792116"/>
              <a:ext cx="20966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데이터과학과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B2B0EB-A033-4192-B2DD-7F431D0628BD}"/>
                </a:ext>
              </a:extLst>
            </p:cNvPr>
            <p:cNvSpPr txBox="1"/>
            <p:nvPr/>
          </p:nvSpPr>
          <p:spPr>
            <a:xfrm>
              <a:off x="7134216" y="4549976"/>
              <a:ext cx="2326370" cy="489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데이터테크전공</a:t>
              </a:r>
              <a:endPara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F4A92B-709B-409F-A66C-1248DFDA305A}"/>
                </a:ext>
              </a:extLst>
            </p:cNvPr>
            <p:cNvSpPr txBox="1"/>
            <p:nvPr/>
          </p:nvSpPr>
          <p:spPr>
            <a:xfrm>
              <a:off x="2577569" y="4554933"/>
              <a:ext cx="2949760" cy="489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빅데이터경영공학과</a:t>
              </a:r>
              <a:endPara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CF3BD9F-D317-4694-9562-9EC1094E2777}"/>
              </a:ext>
            </a:extLst>
          </p:cNvPr>
          <p:cNvSpPr/>
          <p:nvPr/>
        </p:nvSpPr>
        <p:spPr>
          <a:xfrm>
            <a:off x="3251200" y="1634836"/>
            <a:ext cx="8476863" cy="4895274"/>
          </a:xfrm>
          <a:prstGeom prst="roundRect">
            <a:avLst/>
          </a:prstGeom>
          <a:noFill/>
          <a:ln w="38100">
            <a:solidFill>
              <a:srgbClr val="1B31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593230-0B46-4DC1-8B52-17FC1C726E7C}"/>
              </a:ext>
            </a:extLst>
          </p:cNvPr>
          <p:cNvSpPr txBox="1"/>
          <p:nvPr/>
        </p:nvSpPr>
        <p:spPr>
          <a:xfrm>
            <a:off x="7017660" y="1420342"/>
            <a:ext cx="39069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데이터 과학 관련 학과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F12F8-204F-4E5F-A3CF-F249077FC721}"/>
              </a:ext>
            </a:extLst>
          </p:cNvPr>
          <p:cNvSpPr txBox="1"/>
          <p:nvPr/>
        </p:nvSpPr>
        <p:spPr>
          <a:xfrm>
            <a:off x="3402523" y="2341289"/>
            <a:ext cx="2915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산업공학과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326A1-8B07-4E81-AAF0-4BCB6F807229}"/>
              </a:ext>
            </a:extLst>
          </p:cNvPr>
          <p:cNvSpPr txBox="1"/>
          <p:nvPr/>
        </p:nvSpPr>
        <p:spPr>
          <a:xfrm>
            <a:off x="6024730" y="2359509"/>
            <a:ext cx="2915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컴퓨터공학과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A2AC9F-2EFF-48E5-846A-06F1F88D3FEE}"/>
              </a:ext>
            </a:extLst>
          </p:cNvPr>
          <p:cNvSpPr txBox="1"/>
          <p:nvPr/>
        </p:nvSpPr>
        <p:spPr>
          <a:xfrm>
            <a:off x="5528741" y="5793517"/>
            <a:ext cx="1984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인공지능학과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54F0C-5BB2-47B6-A0E4-280999076001}"/>
              </a:ext>
            </a:extLst>
          </p:cNvPr>
          <p:cNvSpPr txBox="1"/>
          <p:nvPr/>
        </p:nvSpPr>
        <p:spPr>
          <a:xfrm>
            <a:off x="8323079" y="5804071"/>
            <a:ext cx="2153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고도 M" panose="02000503000000020004" pitchFamily="2" charset="-127"/>
                <a:ea typeface="고도 M" panose="02000503000000020004" pitchFamily="2" charset="-127"/>
              </a:rPr>
              <a:t>빅데이터인공지능전공</a:t>
            </a:r>
            <a:endParaRPr lang="ko-KR" altLang="en-US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C470-0BD1-4A1D-9E0D-F3046094E39F}"/>
              </a:ext>
            </a:extLst>
          </p:cNvPr>
          <p:cNvSpPr txBox="1"/>
          <p:nvPr/>
        </p:nvSpPr>
        <p:spPr>
          <a:xfrm>
            <a:off x="8646936" y="2341289"/>
            <a:ext cx="2915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통계학과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3C3566-47C4-47A9-8CBA-2AFE5050FBB8}"/>
              </a:ext>
            </a:extLst>
          </p:cNvPr>
          <p:cNvSpPr txBox="1"/>
          <p:nvPr/>
        </p:nvSpPr>
        <p:spPr>
          <a:xfrm>
            <a:off x="845470" y="2748135"/>
            <a:ext cx="17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경영학과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C5E39-56A2-47DD-A265-0BE0C0DB76F8}"/>
              </a:ext>
            </a:extLst>
          </p:cNvPr>
          <p:cNvSpPr txBox="1"/>
          <p:nvPr/>
        </p:nvSpPr>
        <p:spPr>
          <a:xfrm>
            <a:off x="845470" y="3393623"/>
            <a:ext cx="17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국어국문과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0EE8C-F94E-43E9-B878-58D02F15033D}"/>
              </a:ext>
            </a:extLst>
          </p:cNvPr>
          <p:cNvSpPr txBox="1"/>
          <p:nvPr/>
        </p:nvSpPr>
        <p:spPr>
          <a:xfrm>
            <a:off x="706173" y="4033905"/>
            <a:ext cx="2033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시각디자인과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422B-D2C7-48C6-8DF7-3C729D673AEF}"/>
              </a:ext>
            </a:extLst>
          </p:cNvPr>
          <p:cNvSpPr txBox="1"/>
          <p:nvPr/>
        </p:nvSpPr>
        <p:spPr>
          <a:xfrm>
            <a:off x="583867" y="2110456"/>
            <a:ext cx="2278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고도 M" panose="02000503000000020004" pitchFamily="2" charset="-127"/>
                <a:ea typeface="고도 M" panose="02000503000000020004" pitchFamily="2" charset="-127"/>
              </a:rPr>
              <a:t>의용생체공학과</a:t>
            </a:r>
            <a:endParaRPr lang="ko-KR" altLang="en-US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D3BDC5-AA36-4943-B0DA-385347712FB0}"/>
              </a:ext>
            </a:extLst>
          </p:cNvPr>
          <p:cNvSpPr txBox="1"/>
          <p:nvPr/>
        </p:nvSpPr>
        <p:spPr>
          <a:xfrm>
            <a:off x="8646936" y="3060113"/>
            <a:ext cx="2915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그 밖의 공대 학과들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…</a:t>
            </a:r>
            <a:endParaRPr lang="ko-KR" altLang="en-US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18C727-E537-4AFB-AA89-0F178488D8F0}"/>
              </a:ext>
            </a:extLst>
          </p:cNvPr>
          <p:cNvSpPr txBox="1"/>
          <p:nvPr/>
        </p:nvSpPr>
        <p:spPr>
          <a:xfrm>
            <a:off x="706173" y="4668271"/>
            <a:ext cx="2033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고도 M" panose="02000503000000020004" pitchFamily="2" charset="-127"/>
                <a:ea typeface="고도 M" panose="02000503000000020004" pitchFamily="2" charset="-127"/>
              </a:rPr>
              <a:t>체육교육과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019C30-C5DB-403D-8CF6-76BD792012F5}"/>
              </a:ext>
            </a:extLst>
          </p:cNvPr>
          <p:cNvSpPr txBox="1"/>
          <p:nvPr/>
        </p:nvSpPr>
        <p:spPr>
          <a:xfrm>
            <a:off x="696064" y="5209670"/>
            <a:ext cx="2033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고도 M" panose="02000503000000020004" pitchFamily="2" charset="-127"/>
                <a:ea typeface="고도 M" panose="02000503000000020004" pitchFamily="2" charset="-127"/>
              </a:rPr>
              <a:t>…</a:t>
            </a:r>
            <a:endParaRPr lang="ko-KR" altLang="en-US" sz="2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32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BD9D8-AFC5-427C-8596-8DA97C2D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지식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15F46B-CEAC-4153-88F7-481E041B7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326" y="1295979"/>
            <a:ext cx="5929746" cy="33354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093F63-A123-4840-BB80-EE50AA45AC2F}"/>
              </a:ext>
            </a:extLst>
          </p:cNvPr>
          <p:cNvSpPr txBox="1"/>
          <p:nvPr/>
        </p:nvSpPr>
        <p:spPr>
          <a:xfrm>
            <a:off x="3080327" y="5004847"/>
            <a:ext cx="6031346" cy="133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다양한 학문이 합쳐진 </a:t>
            </a:r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융합과학</a:t>
            </a:r>
            <a:endParaRPr lang="en-US" altLang="ko-KR" sz="28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고도 M" panose="02000503000000020004" pitchFamily="2" charset="-127"/>
                <a:ea typeface="고도 M" panose="02000503000000020004" pitchFamily="2" charset="-127"/>
              </a:rPr>
              <a:t>실용적인</a:t>
            </a:r>
            <a:r>
              <a:rPr lang="ko-KR" altLang="en-US" sz="28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응용과학</a:t>
            </a:r>
          </a:p>
        </p:txBody>
      </p:sp>
    </p:spTree>
    <p:extLst>
      <p:ext uri="{BB962C8B-B14F-4D97-AF65-F5344CB8AC3E}">
        <p14:creationId xmlns:p14="http://schemas.microsoft.com/office/powerpoint/2010/main" val="26081931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AD1F8-A988-485B-9040-1A574062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지식</a:t>
            </a:r>
            <a:r>
              <a:rPr lang="en-US" altLang="ko-KR" dirty="0"/>
              <a:t>…?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680FE9-BA88-459D-A410-0B6CB259E9BC}"/>
              </a:ext>
            </a:extLst>
          </p:cNvPr>
          <p:cNvGrpSpPr/>
          <p:nvPr/>
        </p:nvGrpSpPr>
        <p:grpSpPr>
          <a:xfrm>
            <a:off x="348237" y="1976575"/>
            <a:ext cx="11495525" cy="4042198"/>
            <a:chOff x="299888" y="1967339"/>
            <a:chExt cx="11495525" cy="40421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434EE0-5D17-40DE-ADE5-7D34C4D249C1}"/>
                </a:ext>
              </a:extLst>
            </p:cNvPr>
            <p:cNvSpPr txBox="1"/>
            <p:nvPr/>
          </p:nvSpPr>
          <p:spPr>
            <a:xfrm>
              <a:off x="299888" y="2724727"/>
              <a:ext cx="2318330" cy="32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통계학기초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회귀분석론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조사방법론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다변량자료분석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시계열분석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응용확률모델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…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72C559-07B1-49D1-964E-C6E3AE81DCAC}"/>
                </a:ext>
              </a:extLst>
            </p:cNvPr>
            <p:cNvSpPr txBox="1"/>
            <p:nvPr/>
          </p:nvSpPr>
          <p:spPr>
            <a:xfrm>
              <a:off x="3329707" y="2691522"/>
              <a:ext cx="1865752" cy="2361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선형대수학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미∙적분학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기하학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벡터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…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CD2C95-5B48-4C7A-9C5B-CAF9C54C7C47}"/>
                </a:ext>
              </a:extLst>
            </p:cNvPr>
            <p:cNvSpPr txBox="1"/>
            <p:nvPr/>
          </p:nvSpPr>
          <p:spPr>
            <a:xfrm>
              <a:off x="9320070" y="2691524"/>
              <a:ext cx="2475343" cy="32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알고리즘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프로그래밍언어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운영체제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웹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분산시스템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시스템설계및분석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…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01E6F0-C6E4-41C3-A500-33C0565AAA1C}"/>
                </a:ext>
              </a:extLst>
            </p:cNvPr>
            <p:cNvSpPr txBox="1"/>
            <p:nvPr/>
          </p:nvSpPr>
          <p:spPr>
            <a:xfrm>
              <a:off x="299888" y="1967339"/>
              <a:ext cx="23183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고도 M" panose="02000503000000020004" pitchFamily="2" charset="-127"/>
                  <a:ea typeface="고도 M" panose="02000503000000020004" pitchFamily="2" charset="-127"/>
                </a:rPr>
                <a:t>통계학적 지식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2A7042-E1F6-4893-A331-720653379C81}"/>
                </a:ext>
              </a:extLst>
            </p:cNvPr>
            <p:cNvSpPr txBox="1"/>
            <p:nvPr/>
          </p:nvSpPr>
          <p:spPr>
            <a:xfrm>
              <a:off x="3103418" y="1967339"/>
              <a:ext cx="231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고도 M" panose="02000503000000020004" pitchFamily="2" charset="-127"/>
                  <a:ea typeface="고도 M" panose="02000503000000020004" pitchFamily="2" charset="-127"/>
                </a:rPr>
                <a:t>수학적 지식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BA3B89-BDF0-400E-BBEB-6B5F87190DBE}"/>
                </a:ext>
              </a:extLst>
            </p:cNvPr>
            <p:cNvSpPr txBox="1"/>
            <p:nvPr/>
          </p:nvSpPr>
          <p:spPr>
            <a:xfrm>
              <a:off x="9320069" y="1967340"/>
              <a:ext cx="247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고도 M" panose="02000503000000020004" pitchFamily="2" charset="-127"/>
                  <a:ea typeface="고도 M" panose="02000503000000020004" pitchFamily="2" charset="-127"/>
                </a:rPr>
                <a:t>컴퓨터공학적 지식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294657-CC65-4C61-A119-2738BC0AC17B}"/>
                </a:ext>
              </a:extLst>
            </p:cNvPr>
            <p:cNvSpPr txBox="1"/>
            <p:nvPr/>
          </p:nvSpPr>
          <p:spPr>
            <a:xfrm>
              <a:off x="6133238" y="2724727"/>
              <a:ext cx="2475343" cy="2361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데이터분석학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전략기획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고객관계관리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비즈니스지능</a:t>
              </a:r>
              <a:endPara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고도 M" panose="02000503000000020004" pitchFamily="2" charset="-127"/>
                  <a:ea typeface="고도 M" panose="02000503000000020004" pitchFamily="2" charset="-127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FA03EE-A041-45B2-B70B-F28FC44EF150}"/>
                </a:ext>
              </a:extLst>
            </p:cNvPr>
            <p:cNvSpPr txBox="1"/>
            <p:nvPr/>
          </p:nvSpPr>
          <p:spPr>
            <a:xfrm>
              <a:off x="6133238" y="1967340"/>
              <a:ext cx="247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고도 M" panose="02000503000000020004" pitchFamily="2" charset="-127"/>
                  <a:ea typeface="고도 M" panose="02000503000000020004" pitchFamily="2" charset="-127"/>
                </a:rPr>
                <a:t>산업공학적 지식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756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1337</TotalTime>
  <Words>1571</Words>
  <Application>Microsoft Office PowerPoint</Application>
  <PresentationFormat>와이드스크린</PresentationFormat>
  <Paragraphs>479</Paragraphs>
  <Slides>103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9" baseType="lpstr">
      <vt:lpstr>고도 B</vt:lpstr>
      <vt:lpstr>나눔손글씨 펜</vt:lpstr>
      <vt:lpstr>Arial</vt:lpstr>
      <vt:lpstr>맑은 고딕</vt:lpstr>
      <vt:lpstr>고도 M</vt:lpstr>
      <vt:lpstr>Office 테마</vt:lpstr>
      <vt:lpstr>빅 데이터 첫 걸음</vt:lpstr>
      <vt:lpstr>PowerPoint 프레젠테이션</vt:lpstr>
      <vt:lpstr>빅 데이터? 인공 지능?</vt:lpstr>
      <vt:lpstr>4차 산업혁명 핵심 기술</vt:lpstr>
      <vt:lpstr>일상 속 빅 데이터와 인공 지능</vt:lpstr>
      <vt:lpstr>일상 속 빅 데이터와 인공 지능</vt:lpstr>
      <vt:lpstr>PowerPoint 프레젠테이션</vt:lpstr>
      <vt:lpstr>Big Data &amp; AI</vt:lpstr>
      <vt:lpstr>PowerPoint 프레젠테이션</vt:lpstr>
      <vt:lpstr>빅 데이터? 인공 지능?</vt:lpstr>
      <vt:lpstr>빅 데이터? 인공 지능?</vt:lpstr>
      <vt:lpstr>빅 데이터? 인공 지능?</vt:lpstr>
      <vt:lpstr>용어 정리</vt:lpstr>
      <vt:lpstr>용어 정리</vt:lpstr>
      <vt:lpstr>용어 정리</vt:lpstr>
      <vt:lpstr>Big Data</vt:lpstr>
      <vt:lpstr>빅 데이터의 등장</vt:lpstr>
      <vt:lpstr>빅 데이터의 등장</vt:lpstr>
      <vt:lpstr>데이터? 정보?</vt:lpstr>
      <vt:lpstr>데이터? 정보?</vt:lpstr>
      <vt:lpstr>데이터? 정보?</vt:lpstr>
      <vt:lpstr>데이터? 정보?</vt:lpstr>
      <vt:lpstr>빅 데이터</vt:lpstr>
      <vt:lpstr>정보 자원의 중요성</vt:lpstr>
      <vt:lpstr>Artificial Intelligence</vt:lpstr>
      <vt:lpstr>알파고의 등장</vt:lpstr>
      <vt:lpstr>알파고의 등장</vt:lpstr>
      <vt:lpstr>인공 지능</vt:lpstr>
      <vt:lpstr>인공 지능의 역사</vt:lpstr>
      <vt:lpstr>인공 지능이란?</vt:lpstr>
      <vt:lpstr>인공 지능</vt:lpstr>
      <vt:lpstr>인공 지능</vt:lpstr>
      <vt:lpstr>인공 지능</vt:lpstr>
      <vt:lpstr>인공 지능</vt:lpstr>
      <vt:lpstr>인공 지능</vt:lpstr>
      <vt:lpstr>Machine Learning</vt:lpstr>
      <vt:lpstr>머신 러닝</vt:lpstr>
      <vt:lpstr>머신 러닝 원리</vt:lpstr>
      <vt:lpstr>머신 러닝 원리</vt:lpstr>
      <vt:lpstr>머신 러닝 원리</vt:lpstr>
      <vt:lpstr>머신 러닝 원리</vt:lpstr>
      <vt:lpstr>머신 러닝 원리</vt:lpstr>
      <vt:lpstr>머신 러닝 원리</vt:lpstr>
      <vt:lpstr>머신 러닝의 원리</vt:lpstr>
      <vt:lpstr>Deep Learning</vt:lpstr>
      <vt:lpstr>딥 러닝</vt:lpstr>
      <vt:lpstr>딥 러닝</vt:lpstr>
      <vt:lpstr>딥 러닝</vt:lpstr>
      <vt:lpstr>나만 없어 고양이!!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 러닝 원리</vt:lpstr>
      <vt:lpstr>딥러닝 원리</vt:lpstr>
      <vt:lpstr>딥 러닝의 원리</vt:lpstr>
      <vt:lpstr>Data Mining</vt:lpstr>
      <vt:lpstr>데이터 마이닝</vt:lpstr>
      <vt:lpstr>데이터 마이닝</vt:lpstr>
      <vt:lpstr>데이터 마이닝</vt:lpstr>
      <vt:lpstr>학생 성적 예측</vt:lpstr>
      <vt:lpstr>학생 성적 예측</vt:lpstr>
      <vt:lpstr>학생 성적 예측</vt:lpstr>
      <vt:lpstr>학생 성적 예측</vt:lpstr>
      <vt:lpstr>Big Data &amp; Data Science  왜 중요할까?</vt:lpstr>
      <vt:lpstr>일자리 위협</vt:lpstr>
      <vt:lpstr>일자리 위협 ?</vt:lpstr>
      <vt:lpstr>일자리 위협 ?</vt:lpstr>
      <vt:lpstr>일자리 위협 ?</vt:lpstr>
      <vt:lpstr>일자리 위협 ?</vt:lpstr>
      <vt:lpstr>만약 장그래가 데이터 과학을 알았더라면…</vt:lpstr>
      <vt:lpstr>만약 장그래가 데이터 과학을 알았더라면…</vt:lpstr>
      <vt:lpstr>만약 장그래가 데이터 과학을 알았더라면…</vt:lpstr>
      <vt:lpstr>시너지 효과</vt:lpstr>
      <vt:lpstr>상상 해 보세요</vt:lpstr>
      <vt:lpstr>상상 해 보세요</vt:lpstr>
      <vt:lpstr>상상 해 보세요</vt:lpstr>
      <vt:lpstr>상상 해 보세요</vt:lpstr>
      <vt:lpstr>상상 해 보세요</vt:lpstr>
      <vt:lpstr>Big Data + Data Science</vt:lpstr>
      <vt:lpstr>Big Data &amp; Data Science 전공자가 되려면?</vt:lpstr>
      <vt:lpstr>데이터 과학 전공</vt:lpstr>
      <vt:lpstr>전공자가 되려면?</vt:lpstr>
      <vt:lpstr>기초 지식</vt:lpstr>
      <vt:lpstr>기초 지식…?</vt:lpstr>
      <vt:lpstr>기초 지식…?</vt:lpstr>
      <vt:lpstr>경험이 제일 중요 !</vt:lpstr>
      <vt:lpstr>Q &amp; A</vt:lpstr>
      <vt:lpstr>감사합니다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예훈 장</dc:creator>
  <cp:lastModifiedBy>예훈 장</cp:lastModifiedBy>
  <cp:revision>328</cp:revision>
  <dcterms:created xsi:type="dcterms:W3CDTF">2019-07-04T07:06:57Z</dcterms:created>
  <dcterms:modified xsi:type="dcterms:W3CDTF">2019-07-11T10:51:27Z</dcterms:modified>
</cp:coreProperties>
</file>